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0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34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8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16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4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7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97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4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11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8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7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7409-AA5F-4914-9130-97DF2F81F5AB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0E56-C62F-4ECC-A3AA-A5A21DBF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04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96704" y="17365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Strange Case of Dr Jekyll and </a:t>
            </a:r>
            <a:r>
              <a:rPr lang="it-IT" dirty="0" err="1" smtClean="0"/>
              <a:t>Mr</a:t>
            </a:r>
            <a:r>
              <a:rPr lang="it-IT" dirty="0" smtClean="0"/>
              <a:t> </a:t>
            </a:r>
            <a:r>
              <a:rPr lang="it-IT" dirty="0" err="1" smtClean="0"/>
              <a:t>Hyde</a:t>
            </a:r>
            <a:r>
              <a:rPr lang="it-IT" dirty="0" smtClean="0"/>
              <a:t>: </a:t>
            </a:r>
            <a:r>
              <a:rPr lang="it-IT" dirty="0" err="1" smtClean="0"/>
              <a:t>features</a:t>
            </a:r>
            <a:r>
              <a:rPr lang="it-IT" dirty="0" smtClean="0"/>
              <a:t> and </a:t>
            </a:r>
            <a:r>
              <a:rPr lang="it-IT" dirty="0" err="1" smtClean="0"/>
              <a:t>themes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593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Strange Case of Dr </a:t>
            </a:r>
            <a:r>
              <a:rPr lang="it-IT" dirty="0"/>
              <a:t>J</a:t>
            </a:r>
            <a:r>
              <a:rPr lang="it-IT" dirty="0" smtClean="0"/>
              <a:t>ekyll and </a:t>
            </a:r>
            <a:r>
              <a:rPr lang="it-IT" dirty="0" err="1" smtClean="0"/>
              <a:t>Mr</a:t>
            </a:r>
            <a:r>
              <a:rPr lang="it-IT" dirty="0" smtClean="0"/>
              <a:t> </a:t>
            </a:r>
            <a:r>
              <a:rPr lang="it-IT" dirty="0" err="1" smtClean="0"/>
              <a:t>Hyde</a:t>
            </a:r>
            <a:r>
              <a:rPr lang="it-IT" dirty="0"/>
              <a:t> </a:t>
            </a:r>
            <a:r>
              <a:rPr lang="it-IT" dirty="0" smtClean="0"/>
              <a:t>(1886)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9398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In </a:t>
            </a:r>
            <a:r>
              <a:rPr lang="en-US" i="1" dirty="0" err="1" smtClean="0"/>
              <a:t>Dr</a:t>
            </a:r>
            <a:r>
              <a:rPr lang="en-US" i="1" dirty="0" smtClean="0"/>
              <a:t> Jekyll and </a:t>
            </a:r>
            <a:r>
              <a:rPr lang="en-US" i="1" dirty="0" err="1" smtClean="0"/>
              <a:t>Mr</a:t>
            </a:r>
            <a:r>
              <a:rPr lang="en-US" i="1" dirty="0" smtClean="0"/>
              <a:t> Hyde, </a:t>
            </a:r>
            <a:r>
              <a:rPr lang="en-US" b="1" dirty="0" err="1" smtClean="0"/>
              <a:t>Dr</a:t>
            </a:r>
            <a:r>
              <a:rPr lang="en-US" b="1" dirty="0" smtClean="0"/>
              <a:t> Jekyll </a:t>
            </a:r>
            <a:r>
              <a:rPr lang="en-US" dirty="0" smtClean="0"/>
              <a:t>is a </a:t>
            </a:r>
            <a:r>
              <a:rPr lang="en-US" b="1" dirty="0" smtClean="0"/>
              <a:t>well-respected and benevolent scientist</a:t>
            </a:r>
            <a:r>
              <a:rPr lang="en-US" dirty="0" smtClean="0"/>
              <a:t> who secretly has a dark, immoral side to his personality. This side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his personality is not active, however, he decides to activate it through his experiments. He manages to create a drug which enabled him to project himself into </a:t>
            </a:r>
            <a:r>
              <a:rPr lang="en-US" b="1" dirty="0" smtClean="0"/>
              <a:t>a repulsive person -</a:t>
            </a:r>
            <a:r>
              <a:rPr lang="en-US" b="1" dirty="0" err="1" smtClean="0"/>
              <a:t>Mr</a:t>
            </a:r>
            <a:r>
              <a:rPr lang="en-US" b="1" dirty="0" smtClean="0"/>
              <a:t> Hyde - </a:t>
            </a:r>
            <a:r>
              <a:rPr lang="en-US" dirty="0" smtClean="0"/>
              <a:t>who commits cruel acts of violence against others. </a:t>
            </a:r>
          </a:p>
        </p:txBody>
      </p:sp>
    </p:spTree>
    <p:extLst>
      <p:ext uri="{BB962C8B-B14F-4D97-AF65-F5344CB8AC3E}">
        <p14:creationId xmlns:p14="http://schemas.microsoft.com/office/powerpoint/2010/main" val="97646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0904" y="1008583"/>
            <a:ext cx="10515600" cy="53990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latin typeface="+mj-lt"/>
              </a:rPr>
              <a:t>THEMES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Through this change in Jekyll's character, Stevenson shows </a:t>
            </a:r>
            <a:r>
              <a:rPr lang="en-US" b="1" i="1" dirty="0" smtClean="0"/>
              <a:t>the duality in human nature -</a:t>
            </a:r>
            <a:r>
              <a:rPr lang="en-US" dirty="0" smtClean="0"/>
              <a:t> the idea that everyone is capable of good and evil deeds</a:t>
            </a:r>
          </a:p>
          <a:p>
            <a:pPr algn="just">
              <a:lnSpc>
                <a:spcPct val="100000"/>
              </a:lnSpc>
            </a:pPr>
            <a:r>
              <a:rPr lang="en-US" b="1" dirty="0" err="1" smtClean="0"/>
              <a:t>Dr</a:t>
            </a:r>
            <a:r>
              <a:rPr lang="en-US" b="1" dirty="0" smtClean="0"/>
              <a:t> Jekyll </a:t>
            </a:r>
            <a:r>
              <a:rPr lang="en-US" dirty="0" smtClean="0"/>
              <a:t>is perceived as a kind, educated and popular scientist. He is the embodiment of </a:t>
            </a:r>
            <a:r>
              <a:rPr lang="en-US" b="1" dirty="0" smtClean="0"/>
              <a:t>'goodness</a:t>
            </a:r>
            <a:r>
              <a:rPr lang="en-US" dirty="0" smtClean="0"/>
              <a:t>.‘</a:t>
            </a:r>
          </a:p>
          <a:p>
            <a:pPr algn="just">
              <a:lnSpc>
                <a:spcPct val="100000"/>
              </a:lnSpc>
            </a:pP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b="1" dirty="0" err="1" smtClean="0"/>
              <a:t>Mr</a:t>
            </a:r>
            <a:r>
              <a:rPr lang="en-US" b="1" dirty="0" smtClean="0"/>
              <a:t> Hyde </a:t>
            </a:r>
            <a:r>
              <a:rPr lang="en-US" dirty="0" smtClean="0"/>
              <a:t>is perceived as a cruel, ugly, vicious man who commits wild acts of violence against innocent people. He is the embodiment of </a:t>
            </a:r>
            <a:r>
              <a:rPr lang="en-US" b="1" dirty="0" smtClean="0"/>
              <a:t>'evilness</a:t>
            </a:r>
            <a:r>
              <a:rPr lang="en-US" dirty="0" smtClean="0"/>
              <a:t>'.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594" y="136779"/>
            <a:ext cx="2621507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Keys to </a:t>
            </a:r>
            <a:r>
              <a:rPr lang="it-IT" dirty="0" err="1" smtClean="0"/>
              <a:t>interpretation</a:t>
            </a:r>
            <a:r>
              <a:rPr lang="it-IT" dirty="0" smtClean="0"/>
              <a:t>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36640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A</a:t>
            </a:r>
            <a:r>
              <a:rPr lang="en-US" dirty="0" smtClean="0"/>
              <a:t> parallelism with the Victorian society: </a:t>
            </a:r>
            <a:r>
              <a:rPr lang="en-US" b="1" dirty="0" smtClean="0"/>
              <a:t>APPEARANCES and REPUTATION</a:t>
            </a:r>
          </a:p>
          <a:p>
            <a:pPr algn="just"/>
            <a:r>
              <a:rPr lang="en-US" dirty="0" smtClean="0"/>
              <a:t>The </a:t>
            </a:r>
            <a:r>
              <a:rPr lang="en-US" b="1" i="1" dirty="0" smtClean="0"/>
              <a:t>decorum and the respectability </a:t>
            </a:r>
            <a:r>
              <a:rPr lang="en-US" dirty="0" smtClean="0"/>
              <a:t>of the Victorian society hides often </a:t>
            </a:r>
            <a:r>
              <a:rPr lang="en-US" u="sng" dirty="0" smtClean="0"/>
              <a:t>distasteful and unpleasant underside </a:t>
            </a:r>
            <a:r>
              <a:rPr lang="en-US" dirty="0" smtClean="0"/>
              <a:t>(Victorian Compromise)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i="1" dirty="0" smtClean="0"/>
              <a:t>the apparent respectability of </a:t>
            </a:r>
            <a:r>
              <a:rPr lang="en-US" b="1" i="1" dirty="0" err="1" smtClean="0"/>
              <a:t>Dr</a:t>
            </a:r>
            <a:r>
              <a:rPr lang="en-US" b="1" i="1" dirty="0" smtClean="0"/>
              <a:t> Jekyll hides an hidden underside.</a:t>
            </a:r>
          </a:p>
          <a:p>
            <a:pPr algn="just"/>
            <a:endParaRPr lang="en-US" dirty="0" smtClean="0"/>
          </a:p>
          <a:p>
            <a:pPr marL="0" indent="0" algn="ctr">
              <a:buNone/>
            </a:pPr>
            <a:r>
              <a:rPr lang="en-US" b="1" i="1" dirty="0" err="1" smtClean="0">
                <a:solidFill>
                  <a:srgbClr val="002060"/>
                </a:solidFill>
              </a:rPr>
              <a:t>Dr</a:t>
            </a:r>
            <a:r>
              <a:rPr lang="en-US" b="1" i="1" dirty="0" smtClean="0">
                <a:solidFill>
                  <a:srgbClr val="002060"/>
                </a:solidFill>
              </a:rPr>
              <a:t> Jekyll wants to keep up a well-respected façade, even though he has a lot of sinful tendencies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5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Keys to </a:t>
            </a:r>
            <a:r>
              <a:rPr lang="it-IT" dirty="0" err="1" smtClean="0"/>
              <a:t>interpretation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The </a:t>
            </a:r>
            <a:r>
              <a:rPr lang="it-IT" b="1" dirty="0" smtClean="0"/>
              <a:t>STRICT MORALITY </a:t>
            </a:r>
            <a:r>
              <a:rPr lang="it-IT" dirty="0" smtClean="0"/>
              <a:t>of the </a:t>
            </a:r>
            <a:r>
              <a:rPr lang="it-IT" dirty="0" err="1" smtClean="0"/>
              <a:t>Voctorian</a:t>
            </a:r>
            <a:r>
              <a:rPr lang="it-IT" dirty="0" smtClean="0"/>
              <a:t> society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consequences</a:t>
            </a:r>
            <a:r>
              <a:rPr lang="it-IT" dirty="0" smtClean="0"/>
              <a:t> </a:t>
            </a: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The severe Victorian morality leads many people to suppress their desires and feelings living a frustrated and hypocrite life.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As a member of the upper class, </a:t>
            </a:r>
            <a:r>
              <a:rPr lang="en-US" dirty="0" err="1" smtClean="0"/>
              <a:t>Dr</a:t>
            </a:r>
            <a:r>
              <a:rPr lang="en-US" dirty="0" smtClean="0"/>
              <a:t> Jekyll is expected to behave properly and as a gentleman; this is why </a:t>
            </a:r>
            <a:r>
              <a:rPr lang="en-US" b="1" i="1" dirty="0" smtClean="0">
                <a:solidFill>
                  <a:schemeClr val="tx2"/>
                </a:solidFill>
              </a:rPr>
              <a:t>he represses his instinctual side, whose hidden presence therefore grows more oppressive until to burst and get out of the control. </a:t>
            </a:r>
            <a:r>
              <a:rPr lang="en-US" b="1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endParaRPr lang="it-IT" b="1" i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1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Symbolism</a:t>
            </a:r>
            <a:r>
              <a:rPr lang="it-IT" dirty="0" smtClean="0"/>
              <a:t>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6098" y="1825625"/>
            <a:ext cx="11366696" cy="480025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i="1" dirty="0" smtClean="0"/>
              <a:t>Dr Jekyll and </a:t>
            </a:r>
            <a:r>
              <a:rPr lang="it-IT" i="1" dirty="0" err="1" smtClean="0"/>
              <a:t>Mr</a:t>
            </a:r>
            <a:r>
              <a:rPr lang="it-IT" i="1" dirty="0" smtClean="0"/>
              <a:t> </a:t>
            </a:r>
            <a:r>
              <a:rPr lang="it-IT" i="1" dirty="0" err="1" smtClean="0"/>
              <a:t>Hyde</a:t>
            </a:r>
            <a:r>
              <a:rPr lang="it-IT" i="1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symbolical</a:t>
            </a:r>
            <a:r>
              <a:rPr lang="it-IT" dirty="0" smtClean="0"/>
              <a:t> story, a </a:t>
            </a:r>
            <a:r>
              <a:rPr lang="it-IT" dirty="0" err="1" smtClean="0"/>
              <a:t>metaphor</a:t>
            </a:r>
            <a:r>
              <a:rPr lang="it-IT" dirty="0" smtClean="0"/>
              <a:t> of the moral </a:t>
            </a:r>
            <a:r>
              <a:rPr lang="it-IT" dirty="0" err="1" smtClean="0"/>
              <a:t>dichotomy</a:t>
            </a:r>
            <a:r>
              <a:rPr lang="it-IT" dirty="0" smtClean="0"/>
              <a:t> of the human soul. The co-</a:t>
            </a:r>
            <a:r>
              <a:rPr lang="it-IT" dirty="0" err="1" smtClean="0"/>
              <a:t>existence</a:t>
            </a:r>
            <a:r>
              <a:rPr lang="it-IT" dirty="0" smtClean="0"/>
              <a:t> of </a:t>
            </a:r>
            <a:r>
              <a:rPr lang="it-IT" dirty="0" err="1" smtClean="0"/>
              <a:t>good</a:t>
            </a:r>
            <a:r>
              <a:rPr lang="it-IT" dirty="0" smtClean="0"/>
              <a:t> and </a:t>
            </a:r>
            <a:r>
              <a:rPr lang="it-IT" dirty="0" err="1" smtClean="0"/>
              <a:t>evil</a:t>
            </a:r>
            <a:r>
              <a:rPr lang="it-IT" dirty="0" smtClean="0"/>
              <a:t> in man </a:t>
            </a:r>
            <a:r>
              <a:rPr lang="it-IT" dirty="0" err="1" smtClean="0"/>
              <a:t>is</a:t>
            </a:r>
            <a:r>
              <a:rPr lang="it-IT" dirty="0" smtClean="0"/>
              <a:t> in </a:t>
            </a:r>
            <a:r>
              <a:rPr lang="it-IT" dirty="0" err="1" smtClean="0"/>
              <a:t>fact</a:t>
            </a:r>
            <a:r>
              <a:rPr lang="it-IT" dirty="0" smtClean="0"/>
              <a:t> </a:t>
            </a:r>
            <a:r>
              <a:rPr lang="it-IT" dirty="0" err="1" smtClean="0"/>
              <a:t>emphasized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symbolical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:</a:t>
            </a:r>
          </a:p>
          <a:p>
            <a:pPr algn="just"/>
            <a:r>
              <a:rPr lang="it-IT" b="1" dirty="0" err="1" smtClean="0"/>
              <a:t>Names</a:t>
            </a:r>
            <a:r>
              <a:rPr lang="it-IT" dirty="0" smtClean="0"/>
              <a:t>: the </a:t>
            </a:r>
            <a:r>
              <a:rPr lang="it-IT" dirty="0" err="1" smtClean="0"/>
              <a:t>names</a:t>
            </a:r>
            <a:r>
              <a:rPr lang="it-IT" dirty="0" smtClean="0"/>
              <a:t> of the </a:t>
            </a:r>
            <a:r>
              <a:rPr lang="it-IT" dirty="0" err="1" smtClean="0"/>
              <a:t>protagonist</a:t>
            </a:r>
            <a:r>
              <a:rPr lang="it-IT" dirty="0" smtClean="0"/>
              <a:t>/s can be </a:t>
            </a:r>
            <a:r>
              <a:rPr lang="it-IT" dirty="0" err="1" smtClean="0"/>
              <a:t>interpreted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way: Jekyll </a:t>
            </a:r>
            <a:r>
              <a:rPr lang="it-IT" dirty="0" err="1" smtClean="0"/>
              <a:t>may</a:t>
            </a:r>
            <a:r>
              <a:rPr lang="it-IT" dirty="0" smtClean="0"/>
              <a:t> stand for the Anglo-French </a:t>
            </a:r>
            <a:r>
              <a:rPr lang="it-IT" dirty="0" err="1" smtClean="0"/>
              <a:t>words</a:t>
            </a:r>
            <a:r>
              <a:rPr lang="it-IT" dirty="0" smtClean="0"/>
              <a:t> </a:t>
            </a:r>
            <a:r>
              <a:rPr lang="it-IT" i="1" dirty="0" smtClean="0"/>
              <a:t>«je </a:t>
            </a:r>
            <a:r>
              <a:rPr lang="it-IT" i="1" dirty="0" err="1" smtClean="0"/>
              <a:t>kill</a:t>
            </a:r>
            <a:r>
              <a:rPr lang="it-IT" i="1" dirty="0" smtClean="0"/>
              <a:t>», </a:t>
            </a:r>
            <a:r>
              <a:rPr lang="it-IT" dirty="0" err="1" smtClean="0"/>
              <a:t>while</a:t>
            </a:r>
            <a:r>
              <a:rPr lang="it-IT" dirty="0" smtClean="0"/>
              <a:t> the </a:t>
            </a:r>
            <a:r>
              <a:rPr lang="it-IT" dirty="0" err="1" smtClean="0"/>
              <a:t>pronunciation</a:t>
            </a:r>
            <a:r>
              <a:rPr lang="it-IT" dirty="0" smtClean="0"/>
              <a:t> of </a:t>
            </a:r>
            <a:r>
              <a:rPr lang="it-IT" dirty="0" err="1" smtClean="0"/>
              <a:t>Hyde</a:t>
            </a:r>
            <a:r>
              <a:rPr lang="it-IT" dirty="0" smtClean="0"/>
              <a:t> </a:t>
            </a:r>
            <a:r>
              <a:rPr lang="it-IT" dirty="0" err="1" smtClean="0"/>
              <a:t>suggests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secret, </a:t>
            </a:r>
            <a:r>
              <a:rPr lang="it-IT" i="1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else;</a:t>
            </a:r>
          </a:p>
          <a:p>
            <a:pPr algn="just"/>
            <a:r>
              <a:rPr lang="it-IT" b="1" dirty="0" smtClean="0"/>
              <a:t>The door- </a:t>
            </a:r>
            <a:r>
              <a:rPr lang="it-IT" dirty="0" err="1" smtClean="0"/>
              <a:t>Jekyll’s</a:t>
            </a:r>
            <a:r>
              <a:rPr lang="it-IT" dirty="0" smtClean="0"/>
              <a:t> </a:t>
            </a:r>
            <a:r>
              <a:rPr lang="it-IT" dirty="0" err="1" smtClean="0"/>
              <a:t>house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doors</a:t>
            </a:r>
            <a:r>
              <a:rPr lang="it-IT" dirty="0" smtClean="0"/>
              <a:t>, a front door opening on a </a:t>
            </a:r>
            <a:r>
              <a:rPr lang="it-IT" dirty="0" err="1" smtClean="0"/>
              <a:t>respectable</a:t>
            </a:r>
            <a:r>
              <a:rPr lang="it-IT" dirty="0" smtClean="0"/>
              <a:t> </a:t>
            </a:r>
            <a:r>
              <a:rPr lang="it-IT" dirty="0" err="1" smtClean="0"/>
              <a:t>square</a:t>
            </a:r>
            <a:r>
              <a:rPr lang="it-IT" dirty="0"/>
              <a:t> </a:t>
            </a:r>
            <a:r>
              <a:rPr lang="it-IT" dirty="0" smtClean="0"/>
              <a:t>and a </a:t>
            </a:r>
            <a:r>
              <a:rPr lang="it-IT" dirty="0" err="1" smtClean="0"/>
              <a:t>degraded</a:t>
            </a:r>
            <a:r>
              <a:rPr lang="it-IT" dirty="0" smtClean="0"/>
              <a:t> back door full of </a:t>
            </a:r>
            <a:r>
              <a:rPr lang="it-IT" dirty="0" err="1" smtClean="0"/>
              <a:t>cracks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latter</a:t>
            </a:r>
            <a:r>
              <a:rPr lang="it-IT" dirty="0" smtClean="0"/>
              <a:t> </a:t>
            </a:r>
            <a:r>
              <a:rPr lang="it-IT" dirty="0" err="1" smtClean="0"/>
              <a:t>looks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a </a:t>
            </a:r>
            <a:r>
              <a:rPr lang="it-IT" dirty="0" err="1" smtClean="0"/>
              <a:t>kind</a:t>
            </a:r>
            <a:r>
              <a:rPr lang="it-IT" dirty="0" smtClean="0"/>
              <a:t> of opening on the </a:t>
            </a:r>
            <a:r>
              <a:rPr lang="it-IT" dirty="0" err="1" smtClean="0"/>
              <a:t>unconscious</a:t>
            </a:r>
            <a:r>
              <a:rPr lang="it-IT" dirty="0" smtClean="0"/>
              <a:t>, on </a:t>
            </a:r>
            <a:r>
              <a:rPr lang="it-IT" dirty="0" err="1" smtClean="0"/>
              <a:t>hell</a:t>
            </a:r>
            <a:r>
              <a:rPr lang="it-IT" dirty="0" smtClean="0"/>
              <a:t>, on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from the </a:t>
            </a:r>
            <a:r>
              <a:rPr lang="it-IT" dirty="0" err="1" smtClean="0"/>
              <a:t>normally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social </a:t>
            </a:r>
            <a:r>
              <a:rPr lang="it-IT" dirty="0" err="1" smtClean="0"/>
              <a:t>values</a:t>
            </a:r>
            <a:r>
              <a:rPr lang="it-I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5923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Symbolism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The house- </a:t>
            </a:r>
            <a:r>
              <a:rPr lang="en-US" dirty="0" smtClean="0"/>
              <a:t>while the front of Jekyll’s house is typically Victorian and respectable, the back is a sinister, dirty building, without windows, arousing disgust and horror. The house itself is half Jekyll and half Hyde;</a:t>
            </a:r>
          </a:p>
          <a:p>
            <a:pPr algn="just"/>
            <a:r>
              <a:rPr lang="en-US" b="1" dirty="0" smtClean="0"/>
              <a:t>The weather- </a:t>
            </a:r>
            <a:r>
              <a:rPr lang="en-US" dirty="0" smtClean="0"/>
              <a:t>the fog, the cloudy sky, the night, persistent throughout the book, all convey a sense of real and symbolical darkness.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851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529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The Strange Case of Dr Jekyll and Mr Hyde: features and themes</vt:lpstr>
      <vt:lpstr>The Strange Case of Dr Jekyll and Mr Hyde (1886)</vt:lpstr>
      <vt:lpstr>Presentazione standard di PowerPoint</vt:lpstr>
      <vt:lpstr>Keys to interpretation (1)</vt:lpstr>
      <vt:lpstr>Keys to interpretation (2)</vt:lpstr>
      <vt:lpstr>Symbolism (1)</vt:lpstr>
      <vt:lpstr>Symbolism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14</cp:revision>
  <dcterms:created xsi:type="dcterms:W3CDTF">2020-01-12T21:12:03Z</dcterms:created>
  <dcterms:modified xsi:type="dcterms:W3CDTF">2020-01-13T09:28:56Z</dcterms:modified>
</cp:coreProperties>
</file>