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34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38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22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06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64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49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56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57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83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58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65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9971-9A4F-465B-9278-1037C84F4BFA}" type="datetimeFigureOut">
              <a:rPr lang="it-IT" smtClean="0"/>
              <a:t>16/09/2019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4C93A-CEF2-4002-8451-923B56B1BF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28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 smtClean="0"/>
              <a:t>Shakespeare’s</a:t>
            </a:r>
            <a:r>
              <a:rPr lang="it-IT" b="1" dirty="0" smtClean="0"/>
              <a:t> </a:t>
            </a:r>
            <a:r>
              <a:rPr lang="it-IT" b="1" dirty="0" err="1" smtClean="0"/>
              <a:t>plays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The </a:t>
            </a:r>
            <a:r>
              <a:rPr lang="it-IT" i="1" dirty="0" smtClean="0"/>
              <a:t>First Folio </a:t>
            </a:r>
            <a:r>
              <a:rPr lang="it-IT" dirty="0" err="1" smtClean="0"/>
              <a:t>contains</a:t>
            </a:r>
            <a:r>
              <a:rPr lang="it-IT" dirty="0" smtClean="0"/>
              <a:t> 36 </a:t>
            </a:r>
            <a:r>
              <a:rPr lang="it-IT" dirty="0" err="1" smtClean="0"/>
              <a:t>plays</a:t>
            </a:r>
            <a:r>
              <a:rPr lang="it-IT" dirty="0" smtClean="0"/>
              <a:t> and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published</a:t>
            </a:r>
            <a:r>
              <a:rPr lang="it-IT" dirty="0" smtClean="0"/>
              <a:t> in 1623 by </a:t>
            </a:r>
            <a:r>
              <a:rPr lang="it-IT" dirty="0" err="1" smtClean="0"/>
              <a:t>Shakespeare’s</a:t>
            </a:r>
            <a:r>
              <a:rPr lang="it-IT" dirty="0" smtClean="0"/>
              <a:t> friends;</a:t>
            </a:r>
          </a:p>
          <a:p>
            <a:r>
              <a:rPr lang="it-IT" dirty="0" smtClean="0"/>
              <a:t>In </a:t>
            </a:r>
            <a:r>
              <a:rPr lang="it-IT" dirty="0" err="1" smtClean="0"/>
              <a:t>this</a:t>
            </a:r>
            <a:r>
              <a:rPr lang="it-IT" dirty="0" smtClean="0"/>
              <a:t> work the </a:t>
            </a:r>
            <a:r>
              <a:rPr lang="it-IT" dirty="0" err="1" smtClean="0"/>
              <a:t>plays</a:t>
            </a:r>
            <a:r>
              <a:rPr lang="it-IT" dirty="0" smtClean="0"/>
              <a:t> are </a:t>
            </a:r>
            <a:r>
              <a:rPr lang="it-IT" dirty="0" err="1" smtClean="0"/>
              <a:t>grouped</a:t>
            </a:r>
            <a:r>
              <a:rPr lang="it-IT" dirty="0" smtClean="0"/>
              <a:t> in </a:t>
            </a:r>
            <a:r>
              <a:rPr lang="it-IT" b="1" dirty="0" err="1" smtClean="0"/>
              <a:t>Tragedies</a:t>
            </a:r>
            <a:r>
              <a:rPr lang="it-IT" b="1" dirty="0" smtClean="0"/>
              <a:t>, </a:t>
            </a:r>
            <a:r>
              <a:rPr lang="it-IT" b="1" dirty="0" err="1" smtClean="0"/>
              <a:t>Histories</a:t>
            </a:r>
            <a:r>
              <a:rPr lang="it-IT" b="1" dirty="0" smtClean="0"/>
              <a:t>, </a:t>
            </a:r>
            <a:r>
              <a:rPr lang="it-IT" b="1" dirty="0" err="1" smtClean="0"/>
              <a:t>Comedies</a:t>
            </a:r>
            <a:r>
              <a:rPr lang="it-IT" b="1" dirty="0" smtClean="0"/>
              <a:t>;</a:t>
            </a:r>
          </a:p>
          <a:p>
            <a:r>
              <a:rPr lang="it-IT" dirty="0" err="1" smtClean="0"/>
              <a:t>Shakespeare’s</a:t>
            </a:r>
            <a:r>
              <a:rPr lang="it-IT" dirty="0" smtClean="0"/>
              <a:t> </a:t>
            </a:r>
            <a:r>
              <a:rPr lang="it-IT" dirty="0" err="1" smtClean="0"/>
              <a:t>plays</a:t>
            </a:r>
            <a:r>
              <a:rPr lang="it-IT" dirty="0" smtClean="0"/>
              <a:t> </a:t>
            </a:r>
            <a:r>
              <a:rPr lang="it-IT" dirty="0" err="1" smtClean="0"/>
              <a:t>dealt</a:t>
            </a:r>
            <a:r>
              <a:rPr lang="it-IT" dirty="0" smtClean="0"/>
              <a:t> with the </a:t>
            </a:r>
            <a:r>
              <a:rPr lang="it-IT" dirty="0" err="1" smtClean="0"/>
              <a:t>great</a:t>
            </a:r>
            <a:r>
              <a:rPr lang="it-IT" dirty="0" smtClean="0"/>
              <a:t> </a:t>
            </a:r>
            <a:r>
              <a:rPr lang="it-IT" dirty="0" err="1" smtClean="0"/>
              <a:t>universal</a:t>
            </a:r>
            <a:r>
              <a:rPr lang="it-IT" dirty="0" smtClean="0"/>
              <a:t> </a:t>
            </a:r>
            <a:r>
              <a:rPr lang="it-IT" b="1" dirty="0" err="1" smtClean="0"/>
              <a:t>themes</a:t>
            </a:r>
            <a:r>
              <a:rPr lang="it-IT" dirty="0" smtClean="0"/>
              <a:t> of </a:t>
            </a:r>
            <a:r>
              <a:rPr lang="it-IT" dirty="0" err="1" smtClean="0"/>
              <a:t>power</a:t>
            </a:r>
            <a:r>
              <a:rPr lang="it-IT" dirty="0" smtClean="0"/>
              <a:t>, love, </a:t>
            </a:r>
            <a:r>
              <a:rPr lang="it-IT" dirty="0" err="1" smtClean="0"/>
              <a:t>ambition</a:t>
            </a:r>
            <a:r>
              <a:rPr lang="it-IT" dirty="0" smtClean="0"/>
              <a:t>, war, </a:t>
            </a:r>
            <a:r>
              <a:rPr lang="it-IT" dirty="0" err="1" smtClean="0"/>
              <a:t>death</a:t>
            </a:r>
            <a:r>
              <a:rPr lang="it-IT" dirty="0" smtClean="0"/>
              <a:t>;</a:t>
            </a:r>
          </a:p>
          <a:p>
            <a:r>
              <a:rPr lang="it-IT" dirty="0" smtClean="0"/>
              <a:t>The </a:t>
            </a:r>
            <a:r>
              <a:rPr lang="it-IT" b="1" dirty="0" err="1" smtClean="0"/>
              <a:t>characters</a:t>
            </a:r>
            <a:r>
              <a:rPr lang="it-IT" dirty="0" smtClean="0"/>
              <a:t> </a:t>
            </a:r>
            <a:r>
              <a:rPr lang="it-IT" dirty="0" err="1" smtClean="0"/>
              <a:t>belong</a:t>
            </a:r>
            <a:r>
              <a:rPr lang="it-IT" dirty="0" smtClean="0"/>
              <a:t> to </a:t>
            </a:r>
            <a:r>
              <a:rPr lang="it-IT" dirty="0" err="1" smtClean="0"/>
              <a:t>different</a:t>
            </a:r>
            <a:r>
              <a:rPr lang="it-IT" dirty="0" smtClean="0"/>
              <a:t> social </a:t>
            </a:r>
            <a:r>
              <a:rPr lang="it-IT" dirty="0" err="1" smtClean="0"/>
              <a:t>classes</a:t>
            </a:r>
            <a:r>
              <a:rPr lang="it-IT" dirty="0" smtClean="0"/>
              <a:t>- from </a:t>
            </a:r>
            <a:r>
              <a:rPr lang="it-IT" dirty="0" err="1" smtClean="0"/>
              <a:t>kings</a:t>
            </a:r>
            <a:r>
              <a:rPr lang="it-IT" dirty="0" smtClean="0"/>
              <a:t> and </a:t>
            </a:r>
            <a:r>
              <a:rPr lang="it-IT" dirty="0" err="1" smtClean="0"/>
              <a:t>queens</a:t>
            </a:r>
            <a:r>
              <a:rPr lang="it-IT" dirty="0" smtClean="0"/>
              <a:t> to </a:t>
            </a:r>
            <a:r>
              <a:rPr lang="it-IT" dirty="0" err="1" smtClean="0"/>
              <a:t>noblemen</a:t>
            </a:r>
            <a:r>
              <a:rPr lang="it-IT" dirty="0" smtClean="0"/>
              <a:t>, from </a:t>
            </a:r>
            <a:r>
              <a:rPr lang="it-IT" dirty="0" err="1" smtClean="0"/>
              <a:t>soldiers</a:t>
            </a:r>
            <a:r>
              <a:rPr lang="it-IT" dirty="0" smtClean="0"/>
              <a:t> to </a:t>
            </a:r>
            <a:r>
              <a:rPr lang="it-IT" dirty="0" err="1" smtClean="0"/>
              <a:t>servants</a:t>
            </a:r>
            <a:r>
              <a:rPr lang="it-IT" dirty="0" smtClean="0"/>
              <a:t>; </a:t>
            </a:r>
          </a:p>
          <a:p>
            <a:r>
              <a:rPr lang="it-IT" dirty="0" err="1" smtClean="0"/>
              <a:t>Shakespeare’s</a:t>
            </a:r>
            <a:r>
              <a:rPr lang="it-IT" dirty="0" smtClean="0"/>
              <a:t> production can be </a:t>
            </a:r>
            <a:r>
              <a:rPr lang="it-IT" dirty="0" err="1" smtClean="0"/>
              <a:t>divided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b="1" dirty="0" err="1" smtClean="0"/>
              <a:t>five</a:t>
            </a:r>
            <a:r>
              <a:rPr lang="it-IT" b="1" dirty="0" smtClean="0"/>
              <a:t> </a:t>
            </a:r>
            <a:r>
              <a:rPr lang="it-IT" b="1" dirty="0" err="1" smtClean="0"/>
              <a:t>periods</a:t>
            </a:r>
            <a:r>
              <a:rPr lang="it-IT" dirty="0" smtClean="0"/>
              <a:t>: </a:t>
            </a:r>
            <a:r>
              <a:rPr lang="it-IT" dirty="0" err="1" smtClean="0"/>
              <a:t>apprenticeship</a:t>
            </a:r>
            <a:r>
              <a:rPr lang="it-IT" dirty="0" smtClean="0"/>
              <a:t> (1590-95); </a:t>
            </a:r>
            <a:r>
              <a:rPr lang="it-IT" dirty="0" err="1" smtClean="0"/>
              <a:t>maturity</a:t>
            </a:r>
            <a:r>
              <a:rPr lang="it-IT" dirty="0" smtClean="0"/>
              <a:t>(1595-99); </a:t>
            </a:r>
            <a:r>
              <a:rPr lang="it-IT" dirty="0" err="1" smtClean="0"/>
              <a:t>experiment</a:t>
            </a:r>
            <a:r>
              <a:rPr lang="it-IT" dirty="0" smtClean="0"/>
              <a:t> (1600-04) ; </a:t>
            </a:r>
            <a:r>
              <a:rPr lang="it-IT" dirty="0" err="1" smtClean="0"/>
              <a:t>tragedy</a:t>
            </a:r>
            <a:r>
              <a:rPr lang="it-IT" dirty="0" smtClean="0"/>
              <a:t> (1604-8) and last </a:t>
            </a:r>
            <a:r>
              <a:rPr lang="it-IT" dirty="0" err="1" smtClean="0"/>
              <a:t>plays</a:t>
            </a:r>
            <a:r>
              <a:rPr lang="it-IT" dirty="0" smtClean="0"/>
              <a:t> (1608-13)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700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6312" y="600500"/>
            <a:ext cx="10515600" cy="6032311"/>
          </a:xfrm>
        </p:spPr>
        <p:txBody>
          <a:bodyPr>
            <a:normAutofit/>
          </a:bodyPr>
          <a:lstStyle/>
          <a:p>
            <a:r>
              <a:rPr lang="it-IT" dirty="0" err="1" smtClean="0"/>
              <a:t>History</a:t>
            </a:r>
            <a:r>
              <a:rPr lang="it-IT" dirty="0" smtClean="0"/>
              <a:t> </a:t>
            </a:r>
            <a:r>
              <a:rPr lang="it-IT" dirty="0" err="1" smtClean="0"/>
              <a:t>plays</a:t>
            </a:r>
            <a:r>
              <a:rPr lang="it-IT" dirty="0" smtClean="0"/>
              <a:t>  </a:t>
            </a:r>
            <a:r>
              <a:rPr lang="it-IT" dirty="0" smtClean="0">
                <a:sym typeface="Wingdings" panose="05000000000000000000" pitchFamily="2" charset="2"/>
              </a:rPr>
              <a:t> S. </a:t>
            </a:r>
            <a:r>
              <a:rPr lang="it-IT" dirty="0" err="1" smtClean="0">
                <a:sym typeface="Wingdings" panose="05000000000000000000" pitchFamily="2" charset="2"/>
              </a:rPr>
              <a:t>investigates</a:t>
            </a:r>
            <a:r>
              <a:rPr lang="it-IT" dirty="0" smtClean="0">
                <a:sym typeface="Wingdings" panose="05000000000000000000" pitchFamily="2" charset="2"/>
              </a:rPr>
              <a:t> the </a:t>
            </a:r>
            <a:r>
              <a:rPr lang="it-IT" dirty="0" err="1" smtClean="0">
                <a:sym typeface="Wingdings" panose="05000000000000000000" pitchFamily="2" charset="2"/>
              </a:rPr>
              <a:t>conflict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between</a:t>
            </a:r>
            <a:r>
              <a:rPr lang="it-IT" dirty="0" smtClean="0">
                <a:sym typeface="Wingdings" panose="05000000000000000000" pitchFamily="2" charset="2"/>
              </a:rPr>
              <a:t> private feelings and public </a:t>
            </a:r>
            <a:r>
              <a:rPr lang="it-IT" dirty="0" err="1" smtClean="0">
                <a:sym typeface="Wingdings" panose="05000000000000000000" pitchFamily="2" charset="2"/>
              </a:rPr>
              <a:t>duties</a:t>
            </a:r>
            <a:r>
              <a:rPr lang="it-IT" dirty="0" smtClean="0">
                <a:sym typeface="Wingdings" panose="05000000000000000000" pitchFamily="2" charset="2"/>
              </a:rPr>
              <a:t> (Roman </a:t>
            </a:r>
            <a:r>
              <a:rPr lang="it-IT" dirty="0" err="1" smtClean="0">
                <a:sym typeface="Wingdings" panose="05000000000000000000" pitchFamily="2" charset="2"/>
              </a:rPr>
              <a:t>plays</a:t>
            </a:r>
            <a:r>
              <a:rPr lang="it-IT" dirty="0" smtClean="0">
                <a:sym typeface="Wingdings" panose="05000000000000000000" pitchFamily="2" charset="2"/>
              </a:rPr>
              <a:t>: Julius Caesar, Anthony and Cleopatra, </a:t>
            </a:r>
            <a:r>
              <a:rPr lang="it-IT" dirty="0" err="1" smtClean="0">
                <a:sym typeface="Wingdings" panose="05000000000000000000" pitchFamily="2" charset="2"/>
              </a:rPr>
              <a:t>Coriolanus</a:t>
            </a:r>
            <a:r>
              <a:rPr lang="it-IT" dirty="0" smtClean="0">
                <a:sym typeface="Wingdings" panose="05000000000000000000" pitchFamily="2" charset="2"/>
              </a:rPr>
              <a:t>) and the nature of </a:t>
            </a:r>
            <a:r>
              <a:rPr lang="it-IT" dirty="0" err="1" smtClean="0">
                <a:sym typeface="Wingdings" panose="05000000000000000000" pitchFamily="2" charset="2"/>
              </a:rPr>
              <a:t>monarchic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power</a:t>
            </a:r>
            <a:r>
              <a:rPr lang="it-IT" dirty="0" smtClean="0">
                <a:sym typeface="Wingdings" panose="05000000000000000000" pitchFamily="2" charset="2"/>
              </a:rPr>
              <a:t> and </a:t>
            </a:r>
            <a:r>
              <a:rPr lang="it-IT" dirty="0" err="1" smtClean="0">
                <a:sym typeface="Wingdings" panose="05000000000000000000" pitchFamily="2" charset="2"/>
              </a:rPr>
              <a:t>its</a:t>
            </a:r>
            <a:r>
              <a:rPr lang="it-IT" dirty="0" smtClean="0">
                <a:sym typeface="Wingdings" panose="05000000000000000000" pitchFamily="2" charset="2"/>
              </a:rPr>
              <a:t> background (</a:t>
            </a:r>
            <a:r>
              <a:rPr lang="it-IT" i="1" dirty="0" smtClean="0">
                <a:sym typeface="Wingdings" panose="05000000000000000000" pitchFamily="2" charset="2"/>
              </a:rPr>
              <a:t>Richard III, Henry VI…);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Comic </a:t>
            </a:r>
            <a:r>
              <a:rPr lang="it-IT" dirty="0" err="1" smtClean="0">
                <a:sym typeface="Wingdings" panose="05000000000000000000" pitchFamily="2" charset="2"/>
              </a:rPr>
              <a:t>plays</a:t>
            </a:r>
            <a:r>
              <a:rPr lang="it-IT" dirty="0" smtClean="0">
                <a:sym typeface="Wingdings" panose="05000000000000000000" pitchFamily="2" charset="2"/>
              </a:rPr>
              <a:t>  S. </a:t>
            </a:r>
            <a:r>
              <a:rPr lang="it-IT" dirty="0" err="1" smtClean="0">
                <a:sym typeface="Wingdings" panose="05000000000000000000" pitchFamily="2" charset="2"/>
              </a:rPr>
              <a:t>uses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different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sources</a:t>
            </a:r>
            <a:r>
              <a:rPr lang="it-IT" dirty="0" smtClean="0">
                <a:sym typeface="Wingdings" panose="05000000000000000000" pitchFamily="2" charset="2"/>
              </a:rPr>
              <a:t>, from </a:t>
            </a:r>
            <a:r>
              <a:rPr lang="it-IT" b="1" dirty="0" err="1" smtClean="0">
                <a:sym typeface="Wingdings" panose="05000000000000000000" pitchFamily="2" charset="2"/>
              </a:rPr>
              <a:t>ancient</a:t>
            </a:r>
            <a:r>
              <a:rPr lang="it-IT" b="1" dirty="0" smtClean="0">
                <a:sym typeface="Wingdings" panose="05000000000000000000" pitchFamily="2" charset="2"/>
              </a:rPr>
              <a:t> </a:t>
            </a:r>
            <a:r>
              <a:rPr lang="it-IT" b="1" dirty="0" err="1" smtClean="0">
                <a:sym typeface="Wingdings" panose="05000000000000000000" pitchFamily="2" charset="2"/>
              </a:rPr>
              <a:t>Greek</a:t>
            </a:r>
            <a:r>
              <a:rPr lang="it-IT" b="1" dirty="0" smtClean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and </a:t>
            </a:r>
            <a:r>
              <a:rPr lang="it-IT" b="1" dirty="0" smtClean="0">
                <a:sym typeface="Wingdings" panose="05000000000000000000" pitchFamily="2" charset="2"/>
              </a:rPr>
              <a:t>Latin </a:t>
            </a:r>
            <a:r>
              <a:rPr lang="it-IT" b="1" dirty="0" err="1" smtClean="0">
                <a:sym typeface="Wingdings" panose="05000000000000000000" pitchFamily="2" charset="2"/>
              </a:rPr>
              <a:t>comedies</a:t>
            </a:r>
            <a:r>
              <a:rPr lang="it-IT" dirty="0" smtClean="0">
                <a:sym typeface="Wingdings" panose="05000000000000000000" pitchFamily="2" charset="2"/>
              </a:rPr>
              <a:t>, to </a:t>
            </a:r>
            <a:r>
              <a:rPr lang="it-IT" b="1" dirty="0" smtClean="0">
                <a:sym typeface="Wingdings" panose="05000000000000000000" pitchFamily="2" charset="2"/>
              </a:rPr>
              <a:t>Spanish </a:t>
            </a:r>
            <a:r>
              <a:rPr lang="it-IT" b="1" dirty="0" err="1" smtClean="0">
                <a:sym typeface="Wingdings" panose="05000000000000000000" pitchFamily="2" charset="2"/>
              </a:rPr>
              <a:t>pastoral</a:t>
            </a:r>
            <a:r>
              <a:rPr lang="it-IT" b="1" dirty="0" smtClean="0">
                <a:sym typeface="Wingdings" panose="05000000000000000000" pitchFamily="2" charset="2"/>
              </a:rPr>
              <a:t> romance </a:t>
            </a:r>
            <a:r>
              <a:rPr lang="it-IT" dirty="0" smtClean="0">
                <a:sym typeface="Wingdings" panose="05000000000000000000" pitchFamily="2" charset="2"/>
              </a:rPr>
              <a:t>and </a:t>
            </a:r>
            <a:r>
              <a:rPr lang="it-IT" b="1" dirty="0" err="1" smtClean="0">
                <a:sym typeface="Wingdings" panose="05000000000000000000" pitchFamily="2" charset="2"/>
              </a:rPr>
              <a:t>Italian</a:t>
            </a:r>
            <a:r>
              <a:rPr lang="it-IT" b="1" dirty="0" smtClean="0">
                <a:sym typeface="Wingdings" panose="05000000000000000000" pitchFamily="2" charset="2"/>
              </a:rPr>
              <a:t> Commedia dell’Arte</a:t>
            </a:r>
            <a:r>
              <a:rPr lang="it-IT" dirty="0" smtClean="0">
                <a:sym typeface="Wingdings" panose="05000000000000000000" pitchFamily="2" charset="2"/>
              </a:rPr>
              <a:t>. </a:t>
            </a:r>
            <a:r>
              <a:rPr lang="it-IT" dirty="0" err="1" smtClean="0">
                <a:sym typeface="Wingdings" panose="05000000000000000000" pitchFamily="2" charset="2"/>
              </a:rPr>
              <a:t>Their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usual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dramatic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devices</a:t>
            </a:r>
            <a:r>
              <a:rPr lang="it-IT" dirty="0" smtClean="0">
                <a:sym typeface="Wingdings" panose="05000000000000000000" pitchFamily="2" charset="2"/>
              </a:rPr>
              <a:t> are </a:t>
            </a:r>
            <a:r>
              <a:rPr lang="it-IT" dirty="0" err="1" smtClean="0">
                <a:sym typeface="Wingdings" panose="05000000000000000000" pitchFamily="2" charset="2"/>
              </a:rPr>
              <a:t>mistaken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identities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dirty="0" err="1" smtClean="0">
                <a:sym typeface="Wingdings" panose="05000000000000000000" pitchFamily="2" charset="2"/>
              </a:rPr>
              <a:t>disguises</a:t>
            </a:r>
            <a:r>
              <a:rPr lang="it-IT" dirty="0" smtClean="0">
                <a:sym typeface="Wingdings" panose="05000000000000000000" pitchFamily="2" charset="2"/>
              </a:rPr>
              <a:t>, cross-</a:t>
            </a:r>
            <a:r>
              <a:rPr lang="it-IT" dirty="0" err="1" smtClean="0">
                <a:sym typeface="Wingdings" panose="05000000000000000000" pitchFamily="2" charset="2"/>
              </a:rPr>
              <a:t>dressing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dirty="0" err="1" smtClean="0">
                <a:sym typeface="Wingdings" panose="05000000000000000000" pitchFamily="2" charset="2"/>
              </a:rPr>
              <a:t>lucky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coincidences</a:t>
            </a:r>
            <a:r>
              <a:rPr lang="it-IT" dirty="0" smtClean="0">
                <a:sym typeface="Wingdings" panose="05000000000000000000" pitchFamily="2" charset="2"/>
              </a:rPr>
              <a:t> and </a:t>
            </a:r>
            <a:r>
              <a:rPr lang="it-IT" dirty="0" err="1" smtClean="0">
                <a:sym typeface="Wingdings" panose="05000000000000000000" pitchFamily="2" charset="2"/>
              </a:rPr>
              <a:t>amusing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misunderstandings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(</a:t>
            </a:r>
            <a:r>
              <a:rPr lang="it-IT" i="1" dirty="0" err="1" smtClean="0">
                <a:sym typeface="Wingdings" panose="05000000000000000000" pitchFamily="2" charset="2"/>
              </a:rPr>
              <a:t>Midsummer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Night’s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Dream</a:t>
            </a:r>
            <a:r>
              <a:rPr lang="it-IT" i="1" dirty="0" smtClean="0">
                <a:sym typeface="Wingdings" panose="05000000000000000000" pitchFamily="2" charset="2"/>
              </a:rPr>
              <a:t>, The Merchant of </a:t>
            </a:r>
            <a:r>
              <a:rPr lang="it-IT" i="1" dirty="0" err="1" smtClean="0">
                <a:sym typeface="Wingdings" panose="05000000000000000000" pitchFamily="2" charset="2"/>
              </a:rPr>
              <a:t>Venice</a:t>
            </a:r>
            <a:r>
              <a:rPr lang="it-IT" i="1" dirty="0" smtClean="0">
                <a:sym typeface="Wingdings" panose="05000000000000000000" pitchFamily="2" charset="2"/>
              </a:rPr>
              <a:t>…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r>
              <a:rPr lang="it-IT" dirty="0" err="1" smtClean="0">
                <a:sym typeface="Wingdings" panose="05000000000000000000" pitchFamily="2" charset="2"/>
              </a:rPr>
              <a:t>Tragic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palys</a:t>
            </a:r>
            <a:r>
              <a:rPr lang="it-IT" dirty="0" smtClean="0">
                <a:sym typeface="Wingdings" panose="05000000000000000000" pitchFamily="2" charset="2"/>
              </a:rPr>
              <a:t>  </a:t>
            </a:r>
            <a:r>
              <a:rPr lang="it-IT" dirty="0" err="1" smtClean="0">
                <a:sym typeface="Wingdings" panose="05000000000000000000" pitchFamily="2" charset="2"/>
              </a:rPr>
              <a:t>They</a:t>
            </a:r>
            <a:r>
              <a:rPr lang="it-IT" dirty="0" smtClean="0">
                <a:sym typeface="Wingdings" panose="05000000000000000000" pitchFamily="2" charset="2"/>
              </a:rPr>
              <a:t> deal with the </a:t>
            </a:r>
            <a:r>
              <a:rPr lang="it-IT" dirty="0" err="1" smtClean="0">
                <a:sym typeface="Wingdings" panose="05000000000000000000" pitchFamily="2" charset="2"/>
              </a:rPr>
              <a:t>great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themes</a:t>
            </a:r>
            <a:r>
              <a:rPr lang="it-IT" dirty="0" smtClean="0">
                <a:sym typeface="Wingdings" panose="05000000000000000000" pitchFamily="2" charset="2"/>
              </a:rPr>
              <a:t> of </a:t>
            </a:r>
            <a:r>
              <a:rPr lang="it-IT" i="1" dirty="0" smtClean="0">
                <a:sym typeface="Wingdings" panose="05000000000000000000" pitchFamily="2" charset="2"/>
              </a:rPr>
              <a:t>love and </a:t>
            </a:r>
            <a:r>
              <a:rPr lang="it-IT" i="1" dirty="0" err="1" smtClean="0">
                <a:sym typeface="Wingdings" panose="05000000000000000000" pitchFamily="2" charset="2"/>
              </a:rPr>
              <a:t>death</a:t>
            </a:r>
            <a:r>
              <a:rPr lang="it-IT" i="1" dirty="0" smtClean="0">
                <a:sym typeface="Wingdings" panose="05000000000000000000" pitchFamily="2" charset="2"/>
              </a:rPr>
              <a:t>, </a:t>
            </a:r>
            <a:r>
              <a:rPr lang="it-IT" i="1" dirty="0" err="1" smtClean="0">
                <a:sym typeface="Wingdings" panose="05000000000000000000" pitchFamily="2" charset="2"/>
              </a:rPr>
              <a:t>jealousy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and </a:t>
            </a:r>
            <a:r>
              <a:rPr lang="it-IT" i="1" dirty="0" err="1" smtClean="0">
                <a:sym typeface="Wingdings" panose="05000000000000000000" pitchFamily="2" charset="2"/>
              </a:rPr>
              <a:t>revenge</a:t>
            </a:r>
            <a:r>
              <a:rPr lang="it-IT" i="1" dirty="0" smtClean="0">
                <a:sym typeface="Wingdings" panose="05000000000000000000" pitchFamily="2" charset="2"/>
              </a:rPr>
              <a:t>, </a:t>
            </a:r>
            <a:r>
              <a:rPr lang="it-IT" i="1" dirty="0" err="1" smtClean="0">
                <a:sym typeface="Wingdings" panose="05000000000000000000" pitchFamily="2" charset="2"/>
              </a:rPr>
              <a:t>power</a:t>
            </a:r>
            <a:r>
              <a:rPr lang="it-IT" i="1" dirty="0" smtClean="0">
                <a:sym typeface="Wingdings" panose="05000000000000000000" pitchFamily="2" charset="2"/>
              </a:rPr>
              <a:t> and </a:t>
            </a:r>
            <a:r>
              <a:rPr lang="it-IT" i="1" dirty="0" err="1" smtClean="0">
                <a:sym typeface="Wingdings" panose="05000000000000000000" pitchFamily="2" charset="2"/>
              </a:rPr>
              <a:t>ambition</a:t>
            </a:r>
            <a:r>
              <a:rPr lang="it-IT" i="1" dirty="0" smtClean="0">
                <a:sym typeface="Wingdings" panose="05000000000000000000" pitchFamily="2" charset="2"/>
              </a:rPr>
              <a:t>,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deception</a:t>
            </a:r>
            <a:r>
              <a:rPr lang="it-IT" i="1" dirty="0" smtClean="0">
                <a:sym typeface="Wingdings" panose="05000000000000000000" pitchFamily="2" charset="2"/>
              </a:rPr>
              <a:t> and crime, </a:t>
            </a:r>
            <a:r>
              <a:rPr lang="it-IT" i="1" dirty="0" err="1" smtClean="0">
                <a:sym typeface="Wingdings" panose="05000000000000000000" pitchFamily="2" charset="2"/>
              </a:rPr>
              <a:t>greed</a:t>
            </a:r>
            <a:r>
              <a:rPr lang="it-IT" i="1" dirty="0" smtClean="0">
                <a:sym typeface="Wingdings" panose="05000000000000000000" pitchFamily="2" charset="2"/>
              </a:rPr>
              <a:t> and </a:t>
            </a:r>
            <a:r>
              <a:rPr lang="it-IT" i="1" dirty="0" err="1" smtClean="0">
                <a:sym typeface="Wingdings" panose="05000000000000000000" pitchFamily="2" charset="2"/>
              </a:rPr>
              <a:t>ingratitude</a:t>
            </a:r>
            <a:r>
              <a:rPr lang="it-IT" i="1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(</a:t>
            </a:r>
            <a:r>
              <a:rPr lang="it-IT" i="1" dirty="0" err="1" smtClean="0">
                <a:sym typeface="Wingdings" panose="05000000000000000000" pitchFamily="2" charset="2"/>
              </a:rPr>
              <a:t>Othello</a:t>
            </a:r>
            <a:r>
              <a:rPr lang="it-IT" i="1" dirty="0" smtClean="0">
                <a:sym typeface="Wingdings" panose="05000000000000000000" pitchFamily="2" charset="2"/>
              </a:rPr>
              <a:t>, </a:t>
            </a:r>
            <a:r>
              <a:rPr lang="it-IT" i="1" dirty="0" err="1" smtClean="0">
                <a:sym typeface="Wingdings" panose="05000000000000000000" pitchFamily="2" charset="2"/>
              </a:rPr>
              <a:t>Hamlet</a:t>
            </a:r>
            <a:r>
              <a:rPr lang="it-IT" i="1" dirty="0" smtClean="0">
                <a:sym typeface="Wingdings" panose="05000000000000000000" pitchFamily="2" charset="2"/>
              </a:rPr>
              <a:t>, Romeo and </a:t>
            </a:r>
            <a:r>
              <a:rPr lang="it-IT" i="1" dirty="0" err="1" smtClean="0">
                <a:sym typeface="Wingdings" panose="05000000000000000000" pitchFamily="2" charset="2"/>
              </a:rPr>
              <a:t>Juliet</a:t>
            </a:r>
            <a:r>
              <a:rPr lang="it-IT" i="1" dirty="0" smtClean="0">
                <a:sym typeface="Wingdings" panose="05000000000000000000" pitchFamily="2" charset="2"/>
              </a:rPr>
              <a:t>…)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48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di Office</vt:lpstr>
      <vt:lpstr>Shakespeare’s plays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Windows User</dc:creator>
  <cp:lastModifiedBy>Windows User</cp:lastModifiedBy>
  <cp:revision>10</cp:revision>
  <dcterms:created xsi:type="dcterms:W3CDTF">2019-09-07T08:59:00Z</dcterms:created>
  <dcterms:modified xsi:type="dcterms:W3CDTF">2019-09-16T15:13:46Z</dcterms:modified>
</cp:coreProperties>
</file>