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8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31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2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64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01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33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0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0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1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84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0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05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2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87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6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6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E4AD0B-4614-45A9-B592-F5FE4C74673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CA63C7-2815-43AB-9EB3-CCDA469C4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4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Sonnet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Elizabethan</a:t>
            </a:r>
            <a:r>
              <a:rPr lang="it-IT" dirty="0" smtClean="0"/>
              <a:t> </a:t>
            </a:r>
            <a:r>
              <a:rPr lang="it-IT" dirty="0" err="1" smtClean="0"/>
              <a:t>sonnet</a:t>
            </a:r>
            <a:r>
              <a:rPr lang="it-IT" dirty="0" smtClean="0"/>
              <a:t> and the </a:t>
            </a:r>
            <a:r>
              <a:rPr lang="it-IT" dirty="0" err="1" smtClean="0"/>
              <a:t>Shakespeare’s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64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418012"/>
            <a:ext cx="9601196" cy="1407613"/>
          </a:xfrm>
        </p:spPr>
        <p:txBody>
          <a:bodyPr/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Sonnet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21568"/>
            <a:ext cx="10515600" cy="4836432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expression</a:t>
            </a:r>
            <a:r>
              <a:rPr lang="it-IT" dirty="0" smtClean="0"/>
              <a:t> of </a:t>
            </a:r>
            <a:r>
              <a:rPr lang="it-IT" dirty="0" err="1" smtClean="0"/>
              <a:t>Renaissance</a:t>
            </a:r>
            <a:r>
              <a:rPr lang="it-IT" dirty="0" smtClean="0"/>
              <a:t> </a:t>
            </a:r>
            <a:r>
              <a:rPr lang="it-IT" dirty="0" err="1" smtClean="0"/>
              <a:t>poetry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the </a:t>
            </a:r>
            <a:r>
              <a:rPr lang="it-IT" dirty="0" err="1" smtClean="0"/>
              <a:t>Sonnet</a:t>
            </a:r>
            <a:r>
              <a:rPr lang="it-IT" dirty="0" smtClean="0"/>
              <a:t>. Dante and </a:t>
            </a:r>
            <a:r>
              <a:rPr lang="it-IT" dirty="0" err="1" smtClean="0"/>
              <a:t>Petrarch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a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influence</a:t>
            </a:r>
            <a:r>
              <a:rPr lang="it-IT" dirty="0" smtClean="0"/>
              <a:t> on the </a:t>
            </a:r>
            <a:r>
              <a:rPr lang="it-IT" dirty="0" err="1" smtClean="0"/>
              <a:t>diffusion</a:t>
            </a:r>
            <a:r>
              <a:rPr lang="it-IT" dirty="0" smtClean="0"/>
              <a:t> of </a:t>
            </a:r>
            <a:r>
              <a:rPr lang="it-IT" dirty="0" err="1" smtClean="0"/>
              <a:t>this</a:t>
            </a:r>
            <a:r>
              <a:rPr lang="it-IT" dirty="0" smtClean="0"/>
              <a:t> new </a:t>
            </a:r>
            <a:r>
              <a:rPr lang="it-IT" dirty="0" err="1" smtClean="0"/>
              <a:t>genre</a:t>
            </a:r>
            <a:r>
              <a:rPr lang="it-IT" dirty="0" smtClean="0"/>
              <a:t> in </a:t>
            </a:r>
            <a:r>
              <a:rPr lang="it-IT" dirty="0" err="1" smtClean="0"/>
              <a:t>England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greatest</a:t>
            </a:r>
            <a:r>
              <a:rPr lang="it-IT" dirty="0" smtClean="0"/>
              <a:t> English </a:t>
            </a:r>
            <a:r>
              <a:rPr lang="it-IT" dirty="0" err="1" smtClean="0"/>
              <a:t>sonnet</a:t>
            </a:r>
            <a:r>
              <a:rPr lang="it-IT" dirty="0" smtClean="0"/>
              <a:t> </a:t>
            </a:r>
            <a:r>
              <a:rPr lang="it-IT" dirty="0" err="1" smtClean="0"/>
              <a:t>writers</a:t>
            </a:r>
            <a:r>
              <a:rPr lang="it-IT" dirty="0" smtClean="0"/>
              <a:t> of the </a:t>
            </a:r>
            <a:r>
              <a:rPr lang="it-IT" dirty="0" err="1" smtClean="0"/>
              <a:t>Renaissance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Philip Sidney (</a:t>
            </a:r>
            <a:r>
              <a:rPr lang="it-IT" i="1" dirty="0" err="1" smtClean="0"/>
              <a:t>Astrophil</a:t>
            </a:r>
            <a:r>
              <a:rPr lang="it-IT" i="1" dirty="0" smtClean="0"/>
              <a:t> and Stella</a:t>
            </a:r>
            <a:r>
              <a:rPr lang="it-IT" dirty="0" smtClean="0"/>
              <a:t>), Edmund </a:t>
            </a:r>
            <a:r>
              <a:rPr lang="it-IT" dirty="0" err="1" smtClean="0"/>
              <a:t>Spenser</a:t>
            </a:r>
            <a:r>
              <a:rPr lang="it-IT" dirty="0" smtClean="0"/>
              <a:t> (</a:t>
            </a:r>
            <a:r>
              <a:rPr lang="it-IT" i="1" dirty="0" smtClean="0"/>
              <a:t>Amoretti</a:t>
            </a:r>
            <a:r>
              <a:rPr lang="it-IT" dirty="0" smtClean="0"/>
              <a:t>) and William Shakespeare.</a:t>
            </a:r>
          </a:p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themes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: love, </a:t>
            </a:r>
            <a:r>
              <a:rPr lang="it-IT" dirty="0" err="1" smtClean="0"/>
              <a:t>friendship</a:t>
            </a:r>
            <a:r>
              <a:rPr lang="it-IT" dirty="0" smtClean="0"/>
              <a:t>, beauty, the </a:t>
            </a:r>
            <a:r>
              <a:rPr lang="it-IT" dirty="0" err="1" smtClean="0"/>
              <a:t>destructive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of time and the desire for </a:t>
            </a:r>
            <a:r>
              <a:rPr lang="it-IT" dirty="0" err="1" smtClean="0"/>
              <a:t>women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unattainable</a:t>
            </a:r>
            <a:r>
              <a:rPr lang="it-IT" dirty="0" smtClean="0"/>
              <a:t>.</a:t>
            </a:r>
          </a:p>
          <a:p>
            <a:pPr lvl="1" algn="just"/>
            <a:r>
              <a:rPr lang="it-IT" dirty="0" smtClean="0"/>
              <a:t>For the </a:t>
            </a:r>
            <a:r>
              <a:rPr lang="it-IT" dirty="0" err="1" smtClean="0"/>
              <a:t>poet</a:t>
            </a:r>
            <a:r>
              <a:rPr lang="it-IT" dirty="0" smtClean="0"/>
              <a:t>, love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inspired</a:t>
            </a:r>
            <a:r>
              <a:rPr lang="it-IT" dirty="0" smtClean="0"/>
              <a:t> by the beauty of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beloved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he </a:t>
            </a:r>
            <a:r>
              <a:rPr lang="it-IT" dirty="0" err="1" smtClean="0"/>
              <a:t>tries</a:t>
            </a:r>
            <a:r>
              <a:rPr lang="it-IT" dirty="0" smtClean="0"/>
              <a:t> to </a:t>
            </a:r>
            <a:r>
              <a:rPr lang="it-IT" dirty="0" err="1" smtClean="0"/>
              <a:t>capture</a:t>
            </a:r>
            <a:r>
              <a:rPr lang="it-IT" dirty="0" smtClean="0"/>
              <a:t> in </a:t>
            </a:r>
            <a:r>
              <a:rPr lang="it-IT" dirty="0" err="1" smtClean="0"/>
              <a:t>poetic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.</a:t>
            </a:r>
          </a:p>
          <a:p>
            <a:pPr lvl="1" algn="just"/>
            <a:r>
              <a:rPr lang="it-IT" dirty="0" smtClean="0"/>
              <a:t>The lady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idealised</a:t>
            </a:r>
            <a:r>
              <a:rPr lang="it-IT" dirty="0" smtClean="0"/>
              <a:t> figure and the love </a:t>
            </a:r>
            <a:r>
              <a:rPr lang="it-IT" dirty="0" err="1" smtClean="0"/>
              <a:t>felt</a:t>
            </a:r>
            <a:r>
              <a:rPr lang="it-IT" dirty="0" smtClean="0"/>
              <a:t> by the </a:t>
            </a:r>
            <a:r>
              <a:rPr lang="it-IT" dirty="0" err="1" smtClean="0"/>
              <a:t>poet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a </a:t>
            </a:r>
            <a:r>
              <a:rPr lang="it-IT" dirty="0" err="1" smtClean="0"/>
              <a:t>platonic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206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form</a:t>
            </a:r>
            <a:r>
              <a:rPr lang="it-IT" dirty="0" smtClean="0"/>
              <a:t> of the </a:t>
            </a:r>
            <a:r>
              <a:rPr lang="it-IT" dirty="0" err="1" smtClean="0"/>
              <a:t>sonnet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original</a:t>
            </a:r>
            <a:r>
              <a:rPr lang="it-IT" dirty="0" smtClean="0"/>
              <a:t> </a:t>
            </a:r>
            <a:r>
              <a:rPr lang="it-IT" dirty="0" err="1" smtClean="0"/>
              <a:t>Petrarchan</a:t>
            </a:r>
            <a:r>
              <a:rPr lang="it-IT" dirty="0" smtClean="0"/>
              <a:t> </a:t>
            </a:r>
            <a:r>
              <a:rPr lang="it-IT" dirty="0" err="1" smtClean="0"/>
              <a:t>sonnet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a </a:t>
            </a:r>
            <a:r>
              <a:rPr lang="it-IT" dirty="0" err="1" smtClean="0"/>
              <a:t>poem</a:t>
            </a:r>
            <a:r>
              <a:rPr lang="it-IT" dirty="0" smtClean="0"/>
              <a:t> of </a:t>
            </a:r>
            <a:r>
              <a:rPr lang="it-IT" dirty="0" err="1" smtClean="0"/>
              <a:t>fourteen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 of </a:t>
            </a:r>
            <a:r>
              <a:rPr lang="it-IT" dirty="0" err="1" smtClean="0"/>
              <a:t>hendecasyllables</a:t>
            </a:r>
            <a:r>
              <a:rPr lang="it-IT" dirty="0" smtClean="0"/>
              <a:t> </a:t>
            </a:r>
            <a:r>
              <a:rPr lang="it-IT" dirty="0" err="1" smtClean="0"/>
              <a:t>divided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, the first </a:t>
            </a:r>
            <a:r>
              <a:rPr lang="it-IT" dirty="0" err="1" smtClean="0"/>
              <a:t>containing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Quatrains</a:t>
            </a:r>
            <a:r>
              <a:rPr lang="it-IT" dirty="0" smtClean="0"/>
              <a:t>, the </a:t>
            </a:r>
            <a:r>
              <a:rPr lang="it-IT" dirty="0" err="1" smtClean="0"/>
              <a:t>second</a:t>
            </a:r>
            <a:r>
              <a:rPr lang="it-IT" dirty="0" smtClean="0"/>
              <a:t>,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Tercets</a:t>
            </a:r>
            <a:r>
              <a:rPr lang="it-IT" dirty="0" smtClean="0"/>
              <a:t>. The </a:t>
            </a:r>
            <a:r>
              <a:rPr lang="it-IT" dirty="0" err="1" smtClean="0"/>
              <a:t>rhyme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ABBA </a:t>
            </a:r>
            <a:r>
              <a:rPr lang="it-IT" dirty="0" err="1" smtClean="0"/>
              <a:t>ABBA</a:t>
            </a:r>
            <a:r>
              <a:rPr lang="it-IT" dirty="0" smtClean="0"/>
              <a:t> CDE </a:t>
            </a:r>
            <a:r>
              <a:rPr lang="it-IT" dirty="0" err="1" smtClean="0"/>
              <a:t>CDE</a:t>
            </a:r>
            <a:r>
              <a:rPr lang="it-IT" dirty="0" smtClean="0"/>
              <a:t> (</a:t>
            </a:r>
            <a:r>
              <a:rPr lang="it-IT" dirty="0" err="1" smtClean="0"/>
              <a:t>enclosed</a:t>
            </a:r>
            <a:r>
              <a:rPr lang="it-IT" dirty="0" smtClean="0"/>
              <a:t> </a:t>
            </a:r>
            <a:r>
              <a:rPr lang="it-IT" dirty="0" err="1" smtClean="0"/>
              <a:t>rhymes</a:t>
            </a:r>
            <a:r>
              <a:rPr lang="it-IT" dirty="0" smtClean="0"/>
              <a:t>).</a:t>
            </a:r>
          </a:p>
          <a:p>
            <a:pPr algn="just"/>
            <a:r>
              <a:rPr lang="it-IT" dirty="0" smtClean="0"/>
              <a:t>The English </a:t>
            </a:r>
            <a:r>
              <a:rPr lang="it-IT" dirty="0" err="1" smtClean="0"/>
              <a:t>sonnet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composed</a:t>
            </a:r>
            <a:r>
              <a:rPr lang="it-IT" dirty="0" smtClean="0"/>
              <a:t> of </a:t>
            </a:r>
            <a:r>
              <a:rPr lang="it-IT" dirty="0" err="1" smtClean="0"/>
              <a:t>fourteen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 of </a:t>
            </a:r>
            <a:r>
              <a:rPr lang="it-IT" dirty="0" err="1" smtClean="0"/>
              <a:t>iambic</a:t>
            </a:r>
            <a:r>
              <a:rPr lang="it-IT" dirty="0" smtClean="0"/>
              <a:t> </a:t>
            </a:r>
            <a:r>
              <a:rPr lang="it-IT" dirty="0" err="1" smtClean="0"/>
              <a:t>pentameters</a:t>
            </a:r>
            <a:r>
              <a:rPr lang="it-IT" dirty="0" smtClean="0"/>
              <a:t> (</a:t>
            </a:r>
            <a:r>
              <a:rPr lang="it-IT" dirty="0" err="1" smtClean="0"/>
              <a:t>ten</a:t>
            </a:r>
            <a:r>
              <a:rPr lang="it-IT" dirty="0" smtClean="0"/>
              <a:t> </a:t>
            </a:r>
            <a:r>
              <a:rPr lang="it-IT" dirty="0" err="1" smtClean="0"/>
              <a:t>syllables</a:t>
            </a:r>
            <a:r>
              <a:rPr lang="it-IT" dirty="0" smtClean="0"/>
              <a:t>), </a:t>
            </a:r>
            <a:r>
              <a:rPr lang="it-IT" dirty="0" err="1" smtClean="0"/>
              <a:t>divided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Quatrains</a:t>
            </a:r>
            <a:r>
              <a:rPr lang="it-IT" dirty="0" smtClean="0"/>
              <a:t> and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rhyming</a:t>
            </a:r>
            <a:r>
              <a:rPr lang="it-IT" dirty="0" smtClean="0"/>
              <a:t> couplet. The </a:t>
            </a:r>
            <a:r>
              <a:rPr lang="it-IT" dirty="0" err="1" smtClean="0"/>
              <a:t>rhyme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 </a:t>
            </a:r>
            <a:r>
              <a:rPr lang="it-IT" dirty="0" err="1" smtClean="0"/>
              <a:t>usually</a:t>
            </a:r>
            <a:r>
              <a:rPr lang="it-IT" dirty="0" smtClean="0"/>
              <a:t> ABAB CDCD EFEF GG (alternate </a:t>
            </a:r>
            <a:r>
              <a:rPr lang="it-IT" dirty="0" err="1" smtClean="0"/>
              <a:t>rhymes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947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Shakespeare’s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onnets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The English </a:t>
            </a:r>
            <a:r>
              <a:rPr lang="it-IT" dirty="0" err="1" smtClean="0"/>
              <a:t>sonnet</a:t>
            </a:r>
            <a:r>
              <a:rPr lang="it-IT" dirty="0" smtClean="0"/>
              <a:t> </a:t>
            </a:r>
            <a:r>
              <a:rPr lang="it-IT" dirty="0" err="1" smtClean="0"/>
              <a:t>tradition</a:t>
            </a:r>
            <a:r>
              <a:rPr lang="it-IT" dirty="0" smtClean="0"/>
              <a:t> </a:t>
            </a:r>
            <a:r>
              <a:rPr lang="it-IT" dirty="0" err="1" smtClean="0"/>
              <a:t>culminated</a:t>
            </a:r>
            <a:r>
              <a:rPr lang="it-IT" dirty="0" smtClean="0"/>
              <a:t> with the </a:t>
            </a:r>
            <a:r>
              <a:rPr lang="it-IT" dirty="0" err="1" smtClean="0"/>
              <a:t>publication</a:t>
            </a:r>
            <a:r>
              <a:rPr lang="it-IT" dirty="0" smtClean="0"/>
              <a:t> in 1609 of </a:t>
            </a:r>
            <a:r>
              <a:rPr lang="it-IT" dirty="0" err="1" smtClean="0"/>
              <a:t>Shakespeare’s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154 </a:t>
            </a:r>
            <a:r>
              <a:rPr lang="it-IT" dirty="0" err="1" smtClean="0"/>
              <a:t>Sonnets</a:t>
            </a:r>
            <a:endParaRPr lang="it-IT" dirty="0"/>
          </a:p>
          <a:p>
            <a:pPr algn="just"/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consist</a:t>
            </a:r>
            <a:r>
              <a:rPr lang="it-IT" dirty="0" smtClean="0"/>
              <a:t> of 14 </a:t>
            </a:r>
            <a:r>
              <a:rPr lang="it-IT" dirty="0" err="1" smtClean="0"/>
              <a:t>lines</a:t>
            </a:r>
            <a:r>
              <a:rPr lang="it-IT" dirty="0" smtClean="0"/>
              <a:t> </a:t>
            </a:r>
            <a:r>
              <a:rPr lang="it-IT" dirty="0" err="1" smtClean="0"/>
              <a:t>structured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3 </a:t>
            </a:r>
            <a:r>
              <a:rPr lang="it-IT" dirty="0" err="1" smtClean="0"/>
              <a:t>Quatrains</a:t>
            </a:r>
            <a:r>
              <a:rPr lang="it-IT" dirty="0" smtClean="0"/>
              <a:t> and 1 Couplet. The </a:t>
            </a:r>
            <a:r>
              <a:rPr lang="it-IT" dirty="0" err="1" smtClean="0"/>
              <a:t>rhyme</a:t>
            </a:r>
            <a:r>
              <a:rPr lang="it-IT" dirty="0" smtClean="0"/>
              <a:t> schema </a:t>
            </a:r>
            <a:r>
              <a:rPr lang="it-IT" dirty="0" err="1" smtClean="0"/>
              <a:t>is</a:t>
            </a:r>
            <a:r>
              <a:rPr lang="it-IT" dirty="0" smtClean="0"/>
              <a:t> ABAB CDCD EFEF GG. The 3 </a:t>
            </a:r>
            <a:r>
              <a:rPr lang="it-IT" dirty="0" err="1" smtClean="0"/>
              <a:t>Quatrains</a:t>
            </a:r>
            <a:r>
              <a:rPr lang="it-IT" dirty="0" smtClean="0"/>
              <a:t> introduce the </a:t>
            </a:r>
            <a:r>
              <a:rPr lang="it-IT" dirty="0" err="1" smtClean="0"/>
              <a:t>theme</a:t>
            </a:r>
            <a:r>
              <a:rPr lang="it-IT" dirty="0" smtClean="0"/>
              <a:t>; the </a:t>
            </a:r>
            <a:r>
              <a:rPr lang="it-IT" dirty="0" err="1" smtClean="0"/>
              <a:t>final</a:t>
            </a:r>
            <a:r>
              <a:rPr lang="it-IT" dirty="0" smtClean="0"/>
              <a:t> Couplet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presents</a:t>
            </a:r>
            <a:r>
              <a:rPr lang="it-IT" dirty="0" smtClean="0"/>
              <a:t> a </a:t>
            </a:r>
            <a:r>
              <a:rPr lang="it-IT" dirty="0" err="1" smtClean="0"/>
              <a:t>conclusion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surprising</a:t>
            </a:r>
            <a:r>
              <a:rPr lang="it-IT" dirty="0" smtClean="0"/>
              <a:t> or </a:t>
            </a:r>
            <a:r>
              <a:rPr lang="it-IT" dirty="0" err="1" smtClean="0"/>
              <a:t>unexpected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Sonnets</a:t>
            </a:r>
            <a:r>
              <a:rPr lang="it-IT" dirty="0" smtClean="0"/>
              <a:t> 1- 126 are </a:t>
            </a:r>
            <a:r>
              <a:rPr lang="it-IT" dirty="0" err="1" smtClean="0"/>
              <a:t>addressed</a:t>
            </a:r>
            <a:r>
              <a:rPr lang="it-IT" dirty="0" smtClean="0"/>
              <a:t> to a </a:t>
            </a:r>
            <a:r>
              <a:rPr lang="it-IT" dirty="0" err="1" smtClean="0"/>
              <a:t>young</a:t>
            </a:r>
            <a:r>
              <a:rPr lang="it-IT" dirty="0" smtClean="0"/>
              <a:t> man, the «fair </a:t>
            </a:r>
            <a:r>
              <a:rPr lang="it-IT" dirty="0" err="1" smtClean="0"/>
              <a:t>youth</a:t>
            </a:r>
            <a:r>
              <a:rPr lang="it-IT" dirty="0" smtClean="0"/>
              <a:t>»</a:t>
            </a:r>
          </a:p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Sonnets</a:t>
            </a:r>
            <a:r>
              <a:rPr lang="it-IT" dirty="0" smtClean="0"/>
              <a:t> 127-154 are </a:t>
            </a:r>
            <a:r>
              <a:rPr lang="it-IT" dirty="0" err="1" smtClean="0"/>
              <a:t>addressed</a:t>
            </a:r>
            <a:r>
              <a:rPr lang="it-IT" dirty="0" smtClean="0"/>
              <a:t> to a woman, the «dark lady»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200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Themes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The first 17 </a:t>
            </a:r>
            <a:r>
              <a:rPr lang="it-IT" dirty="0" err="1" smtClean="0"/>
              <a:t>poems</a:t>
            </a:r>
            <a:r>
              <a:rPr lang="it-IT" dirty="0" smtClean="0"/>
              <a:t>, «the </a:t>
            </a:r>
            <a:r>
              <a:rPr lang="it-IT" dirty="0" err="1" smtClean="0"/>
              <a:t>procreation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», </a:t>
            </a:r>
            <a:r>
              <a:rPr lang="it-IT" dirty="0" err="1" smtClean="0"/>
              <a:t>invite</a:t>
            </a:r>
            <a:r>
              <a:rPr lang="it-IT" dirty="0" smtClean="0"/>
              <a:t> the </a:t>
            </a:r>
            <a:r>
              <a:rPr lang="it-IT" dirty="0" err="1" smtClean="0"/>
              <a:t>young</a:t>
            </a:r>
            <a:r>
              <a:rPr lang="it-IT" dirty="0" smtClean="0"/>
              <a:t> man (</a:t>
            </a:r>
            <a:r>
              <a:rPr lang="it-IT" i="1" dirty="0" smtClean="0"/>
              <a:t>the fair </a:t>
            </a:r>
            <a:r>
              <a:rPr lang="it-IT" i="1" dirty="0" err="1" smtClean="0"/>
              <a:t>youth</a:t>
            </a:r>
            <a:r>
              <a:rPr lang="it-IT" dirty="0" smtClean="0"/>
              <a:t>) to </a:t>
            </a:r>
            <a:r>
              <a:rPr lang="it-IT" dirty="0" err="1" smtClean="0"/>
              <a:t>marry</a:t>
            </a:r>
            <a:r>
              <a:rPr lang="it-IT" dirty="0" smtClean="0"/>
              <a:t> and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children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beauty </a:t>
            </a:r>
            <a:r>
              <a:rPr lang="it-IT" dirty="0" err="1" smtClean="0"/>
              <a:t>immortal</a:t>
            </a:r>
            <a:r>
              <a:rPr lang="it-IT" dirty="0" smtClean="0"/>
              <a:t>. The </a:t>
            </a:r>
            <a:r>
              <a:rPr lang="it-IT" dirty="0" err="1" smtClean="0"/>
              <a:t>sonnet</a:t>
            </a:r>
            <a:r>
              <a:rPr lang="it-IT" dirty="0" smtClean="0"/>
              <a:t> 18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love and the passionate </a:t>
            </a:r>
            <a:r>
              <a:rPr lang="it-IT" dirty="0" err="1" smtClean="0"/>
              <a:t>concern</a:t>
            </a:r>
            <a:r>
              <a:rPr lang="it-IT" dirty="0" smtClean="0"/>
              <a:t> for </a:t>
            </a:r>
            <a:r>
              <a:rPr lang="it-IT" dirty="0" err="1" smtClean="0"/>
              <a:t>him</a:t>
            </a:r>
            <a:r>
              <a:rPr lang="it-IT" dirty="0" smtClean="0"/>
              <a:t>;</a:t>
            </a:r>
          </a:p>
          <a:p>
            <a:pPr algn="just"/>
            <a:r>
              <a:rPr lang="it-IT" dirty="0" smtClean="0"/>
              <a:t>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of </a:t>
            </a:r>
            <a:r>
              <a:rPr lang="it-IT" dirty="0" err="1" smtClean="0"/>
              <a:t>sonnets</a:t>
            </a:r>
            <a:r>
              <a:rPr lang="it-IT" dirty="0" smtClean="0"/>
              <a:t> </a:t>
            </a:r>
            <a:r>
              <a:rPr lang="it-IT" dirty="0" err="1" smtClean="0"/>
              <a:t>revolves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the </a:t>
            </a:r>
            <a:r>
              <a:rPr lang="it-IT" dirty="0" err="1" smtClean="0"/>
              <a:t>relationship</a:t>
            </a:r>
            <a:r>
              <a:rPr lang="it-IT" dirty="0" smtClean="0"/>
              <a:t> with the «dark lady» (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hair</a:t>
            </a:r>
            <a:r>
              <a:rPr lang="it-IT" dirty="0" smtClean="0"/>
              <a:t> and </a:t>
            </a:r>
            <a:r>
              <a:rPr lang="it-IT" dirty="0" err="1" smtClean="0"/>
              <a:t>dun</a:t>
            </a:r>
            <a:r>
              <a:rPr lang="it-IT" dirty="0" smtClean="0"/>
              <a:t> coloured </a:t>
            </a:r>
            <a:r>
              <a:rPr lang="it-IT" dirty="0" err="1" smtClean="0"/>
              <a:t>skin</a:t>
            </a:r>
            <a:r>
              <a:rPr lang="it-IT" dirty="0" smtClean="0"/>
              <a:t>); the </a:t>
            </a:r>
            <a:r>
              <a:rPr lang="it-IT" dirty="0" err="1" smtClean="0"/>
              <a:t>beloved</a:t>
            </a:r>
            <a:r>
              <a:rPr lang="it-IT" dirty="0" smtClean="0"/>
              <a:t> </a:t>
            </a:r>
            <a:r>
              <a:rPr lang="it-IT" dirty="0" err="1" smtClean="0"/>
              <a:t>lady’s</a:t>
            </a:r>
            <a:r>
              <a:rPr lang="it-IT" dirty="0" smtClean="0"/>
              <a:t>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distinguish</a:t>
            </a:r>
            <a:r>
              <a:rPr lang="it-IT" dirty="0" smtClean="0"/>
              <a:t> </a:t>
            </a:r>
            <a:r>
              <a:rPr lang="it-IT" dirty="0" err="1" smtClean="0"/>
              <a:t>her</a:t>
            </a:r>
            <a:r>
              <a:rPr lang="it-IT" dirty="0" smtClean="0"/>
              <a:t> from the fair, </a:t>
            </a:r>
            <a:r>
              <a:rPr lang="it-IT" dirty="0" err="1" smtClean="0"/>
              <a:t>angelic</a:t>
            </a:r>
            <a:r>
              <a:rPr lang="it-IT" dirty="0" smtClean="0"/>
              <a:t> woman </a:t>
            </a:r>
            <a:r>
              <a:rPr lang="it-IT" dirty="0" err="1" smtClean="0"/>
              <a:t>typical</a:t>
            </a:r>
            <a:r>
              <a:rPr lang="it-IT" dirty="0" smtClean="0"/>
              <a:t> of </a:t>
            </a:r>
            <a:r>
              <a:rPr lang="it-IT" dirty="0" err="1" smtClean="0"/>
              <a:t>Petrarchan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.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depicted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attractive</a:t>
            </a:r>
            <a:r>
              <a:rPr lang="it-IT" dirty="0" smtClean="0"/>
              <a:t> and </a:t>
            </a:r>
            <a:r>
              <a:rPr lang="it-IT" dirty="0" err="1" smtClean="0"/>
              <a:t>seductive</a:t>
            </a:r>
            <a:r>
              <a:rPr lang="it-IT" dirty="0" smtClean="0"/>
              <a:t> lady and </a:t>
            </a:r>
            <a:r>
              <a:rPr lang="it-IT" dirty="0" err="1" smtClean="0"/>
              <a:t>his</a:t>
            </a:r>
            <a:r>
              <a:rPr lang="it-IT" dirty="0" smtClean="0"/>
              <a:t> love for </a:t>
            </a:r>
            <a:r>
              <a:rPr lang="it-IT" dirty="0" err="1" smtClean="0"/>
              <a:t>her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a </a:t>
            </a:r>
            <a:r>
              <a:rPr lang="it-IT" dirty="0" err="1" smtClean="0"/>
              <a:t>sexual</a:t>
            </a:r>
            <a:r>
              <a:rPr lang="it-IT" dirty="0" smtClean="0"/>
              <a:t> </a:t>
            </a:r>
            <a:r>
              <a:rPr lang="it-IT" dirty="0" err="1" smtClean="0"/>
              <a:t>passion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449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Love, Time and </a:t>
            </a:r>
            <a:r>
              <a:rPr lang="it-IT" dirty="0" err="1" smtClean="0"/>
              <a:t>Poetry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Love: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 are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unpleasant</a:t>
            </a:r>
            <a:r>
              <a:rPr lang="it-IT" dirty="0" smtClean="0"/>
              <a:t> </a:t>
            </a:r>
            <a:r>
              <a:rPr lang="it-IT" dirty="0" err="1" smtClean="0"/>
              <a:t>sensations</a:t>
            </a:r>
            <a:r>
              <a:rPr lang="it-IT" dirty="0" smtClean="0"/>
              <a:t> </a:t>
            </a:r>
            <a:r>
              <a:rPr lang="it-IT" dirty="0" err="1" smtClean="0"/>
              <a:t>caused</a:t>
            </a:r>
            <a:r>
              <a:rPr lang="it-IT" dirty="0" smtClean="0"/>
              <a:t> by love,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fear</a:t>
            </a:r>
            <a:r>
              <a:rPr lang="it-IT" dirty="0" smtClean="0"/>
              <a:t>, </a:t>
            </a:r>
            <a:r>
              <a:rPr lang="it-IT" dirty="0" err="1" smtClean="0"/>
              <a:t>despair</a:t>
            </a:r>
            <a:r>
              <a:rPr lang="it-IT" dirty="0" smtClean="0"/>
              <a:t> and </a:t>
            </a:r>
            <a:r>
              <a:rPr lang="it-IT" dirty="0" err="1" smtClean="0"/>
              <a:t>alienation</a:t>
            </a:r>
            <a:r>
              <a:rPr lang="it-IT" dirty="0" smtClean="0"/>
              <a:t>; </a:t>
            </a:r>
            <a:r>
              <a:rPr lang="it-IT" dirty="0" err="1" smtClean="0"/>
              <a:t>other</a:t>
            </a:r>
            <a:r>
              <a:rPr lang="it-IT" dirty="0" smtClean="0"/>
              <a:t> investigate the nature of love </a:t>
            </a:r>
            <a:r>
              <a:rPr lang="it-IT" dirty="0" err="1" smtClean="0"/>
              <a:t>itself</a:t>
            </a:r>
            <a:r>
              <a:rPr lang="it-IT" dirty="0" smtClean="0"/>
              <a:t>, </a:t>
            </a:r>
            <a:r>
              <a:rPr lang="it-IT" dirty="0" err="1" smtClean="0"/>
              <a:t>comparing</a:t>
            </a:r>
            <a:r>
              <a:rPr lang="it-IT" dirty="0" smtClean="0"/>
              <a:t> the </a:t>
            </a:r>
            <a:r>
              <a:rPr lang="it-IT" dirty="0" err="1" smtClean="0"/>
              <a:t>idealized</a:t>
            </a:r>
            <a:r>
              <a:rPr lang="it-IT" dirty="0" smtClean="0"/>
              <a:t> love of </a:t>
            </a:r>
            <a:r>
              <a:rPr lang="it-IT" dirty="0" err="1" smtClean="0"/>
              <a:t>Petrarchan</a:t>
            </a:r>
            <a:r>
              <a:rPr lang="it-IT" dirty="0" smtClean="0"/>
              <a:t> </a:t>
            </a:r>
            <a:r>
              <a:rPr lang="it-IT" dirty="0" err="1" smtClean="0"/>
              <a:t>poems</a:t>
            </a:r>
            <a:r>
              <a:rPr lang="it-IT" dirty="0" smtClean="0"/>
              <a:t> with the </a:t>
            </a:r>
            <a:r>
              <a:rPr lang="it-IT" dirty="0" err="1" smtClean="0"/>
              <a:t>complicated</a:t>
            </a:r>
            <a:r>
              <a:rPr lang="it-IT" dirty="0" smtClean="0"/>
              <a:t> love </a:t>
            </a:r>
            <a:r>
              <a:rPr lang="it-IT" dirty="0" err="1" smtClean="0"/>
              <a:t>found</a:t>
            </a:r>
            <a:r>
              <a:rPr lang="it-IT" dirty="0" smtClean="0"/>
              <a:t> in </a:t>
            </a:r>
            <a:r>
              <a:rPr lang="it-IT" dirty="0" err="1" smtClean="0"/>
              <a:t>real</a:t>
            </a:r>
            <a:r>
              <a:rPr lang="it-IT" dirty="0" smtClean="0"/>
              <a:t> life.</a:t>
            </a:r>
          </a:p>
          <a:p>
            <a:pPr algn="just"/>
            <a:r>
              <a:rPr lang="it-IT" dirty="0" smtClean="0"/>
              <a:t>Time and </a:t>
            </a:r>
            <a:r>
              <a:rPr lang="it-IT" dirty="0" err="1" smtClean="0"/>
              <a:t>Poetry</a:t>
            </a:r>
            <a:r>
              <a:rPr lang="it-IT" dirty="0" smtClean="0"/>
              <a:t>: Shakespeare </a:t>
            </a:r>
            <a:r>
              <a:rPr lang="it-IT" dirty="0" err="1" smtClean="0"/>
              <a:t>describes</a:t>
            </a:r>
            <a:r>
              <a:rPr lang="it-IT" dirty="0" smtClean="0"/>
              <a:t> time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enemy</a:t>
            </a:r>
            <a:r>
              <a:rPr lang="it-IT" dirty="0" smtClean="0"/>
              <a:t> of love. Time </a:t>
            </a:r>
            <a:r>
              <a:rPr lang="it-IT" dirty="0" err="1" smtClean="0"/>
              <a:t>destroys</a:t>
            </a:r>
            <a:r>
              <a:rPr lang="it-IT" dirty="0" smtClean="0"/>
              <a:t> love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causes</a:t>
            </a:r>
            <a:r>
              <a:rPr lang="it-IT" dirty="0" smtClean="0"/>
              <a:t> beauty to </a:t>
            </a:r>
            <a:r>
              <a:rPr lang="it-IT" dirty="0" err="1" smtClean="0"/>
              <a:t>fade</a:t>
            </a:r>
            <a:r>
              <a:rPr lang="it-IT" dirty="0" smtClean="0"/>
              <a:t>, </a:t>
            </a:r>
            <a:r>
              <a:rPr lang="it-IT" dirty="0" err="1" smtClean="0"/>
              <a:t>people</a:t>
            </a:r>
            <a:r>
              <a:rPr lang="it-IT" dirty="0" smtClean="0"/>
              <a:t> to </a:t>
            </a:r>
            <a:r>
              <a:rPr lang="it-IT" dirty="0" err="1" smtClean="0"/>
              <a:t>age</a:t>
            </a:r>
            <a:r>
              <a:rPr lang="it-IT" dirty="0" smtClean="0"/>
              <a:t>, and life to end.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Poetry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the </a:t>
            </a:r>
            <a:r>
              <a:rPr lang="it-IT" dirty="0" err="1" smtClean="0"/>
              <a:t>power</a:t>
            </a:r>
            <a:r>
              <a:rPr lang="it-IT" dirty="0" smtClean="0"/>
              <a:t> to </a:t>
            </a:r>
            <a:r>
              <a:rPr lang="it-IT" dirty="0" err="1" smtClean="0"/>
              <a:t>contrast</a:t>
            </a:r>
            <a:r>
              <a:rPr lang="it-IT" dirty="0" smtClean="0"/>
              <a:t> the </a:t>
            </a:r>
            <a:r>
              <a:rPr lang="it-IT" dirty="0" err="1" smtClean="0"/>
              <a:t>action</a:t>
            </a:r>
            <a:r>
              <a:rPr lang="it-IT" dirty="0" smtClean="0"/>
              <a:t> of time. Shakespeare </a:t>
            </a:r>
            <a:r>
              <a:rPr lang="it-IT" dirty="0" err="1" smtClean="0"/>
              <a:t>makes</a:t>
            </a:r>
            <a:r>
              <a:rPr lang="it-IT" dirty="0" smtClean="0"/>
              <a:t> the «fair </a:t>
            </a:r>
            <a:r>
              <a:rPr lang="it-IT" dirty="0" err="1" smtClean="0"/>
              <a:t>youth</a:t>
            </a:r>
            <a:r>
              <a:rPr lang="it-IT" dirty="0" smtClean="0"/>
              <a:t>» and the «dark lady» </a:t>
            </a:r>
            <a:r>
              <a:rPr lang="it-IT" dirty="0" err="1" smtClean="0"/>
              <a:t>immortal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35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Shakespeare’s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 break with the </a:t>
            </a:r>
            <a:r>
              <a:rPr lang="it-IT" dirty="0" err="1" smtClean="0"/>
              <a:t>tradition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Part of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 are </a:t>
            </a:r>
            <a:r>
              <a:rPr lang="it-IT" dirty="0" err="1" smtClean="0"/>
              <a:t>addressed</a:t>
            </a:r>
            <a:r>
              <a:rPr lang="it-IT" dirty="0" smtClean="0"/>
              <a:t> to a man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unique</a:t>
            </a:r>
            <a:r>
              <a:rPr lang="it-IT" dirty="0" smtClean="0"/>
              <a:t> in </a:t>
            </a:r>
            <a:r>
              <a:rPr lang="it-IT" dirty="0" err="1" smtClean="0"/>
              <a:t>Elizabethan</a:t>
            </a:r>
            <a:r>
              <a:rPr lang="it-IT" dirty="0" smtClean="0"/>
              <a:t> </a:t>
            </a:r>
            <a:r>
              <a:rPr lang="it-IT" dirty="0" err="1" smtClean="0"/>
              <a:t>England</a:t>
            </a:r>
            <a:r>
              <a:rPr lang="it-IT" dirty="0" smtClean="0"/>
              <a:t>;</a:t>
            </a:r>
          </a:p>
          <a:p>
            <a:pPr algn="just"/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conventional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 are </a:t>
            </a:r>
            <a:r>
              <a:rPr lang="it-IT" dirty="0" err="1" smtClean="0"/>
              <a:t>addressed</a:t>
            </a:r>
            <a:r>
              <a:rPr lang="it-IT" dirty="0" smtClean="0"/>
              <a:t> to an </a:t>
            </a:r>
            <a:r>
              <a:rPr lang="it-IT" dirty="0" err="1" smtClean="0"/>
              <a:t>idealized</a:t>
            </a:r>
            <a:r>
              <a:rPr lang="it-IT" dirty="0" smtClean="0"/>
              <a:t> woman,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i="1" dirty="0" smtClean="0"/>
              <a:t>dark lady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from the </a:t>
            </a:r>
            <a:r>
              <a:rPr lang="it-IT" dirty="0" err="1" smtClean="0"/>
              <a:t>angelic</a:t>
            </a:r>
            <a:r>
              <a:rPr lang="it-IT" dirty="0" smtClean="0"/>
              <a:t> </a:t>
            </a:r>
            <a:r>
              <a:rPr lang="it-IT" dirty="0" err="1" smtClean="0"/>
              <a:t>ideal</a:t>
            </a:r>
            <a:r>
              <a:rPr lang="it-IT" dirty="0" smtClean="0"/>
              <a:t> of the </a:t>
            </a:r>
            <a:r>
              <a:rPr lang="it-IT" dirty="0" err="1" smtClean="0"/>
              <a:t>courtly</a:t>
            </a:r>
            <a:r>
              <a:rPr lang="it-IT" dirty="0" smtClean="0"/>
              <a:t> </a:t>
            </a:r>
            <a:r>
              <a:rPr lang="it-IT" dirty="0" err="1" smtClean="0"/>
              <a:t>poems</a:t>
            </a:r>
            <a:r>
              <a:rPr lang="it-IT" dirty="0" smtClean="0"/>
              <a:t>;</a:t>
            </a:r>
          </a:p>
          <a:p>
            <a:pPr algn="just"/>
            <a:r>
              <a:rPr lang="it-IT" dirty="0" smtClean="0"/>
              <a:t>In </a:t>
            </a:r>
            <a:r>
              <a:rPr lang="it-IT" dirty="0" err="1" smtClean="0"/>
              <a:t>conventional</a:t>
            </a:r>
            <a:r>
              <a:rPr lang="it-IT" dirty="0" smtClean="0"/>
              <a:t> </a:t>
            </a:r>
            <a:r>
              <a:rPr lang="it-IT" dirty="0" err="1" smtClean="0"/>
              <a:t>sonnets</a:t>
            </a:r>
            <a:r>
              <a:rPr lang="it-IT" dirty="0" smtClean="0"/>
              <a:t> love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platonic</a:t>
            </a:r>
            <a:r>
              <a:rPr lang="it-IT" dirty="0" smtClean="0"/>
              <a:t>, </a:t>
            </a:r>
            <a:r>
              <a:rPr lang="it-IT" dirty="0" err="1" smtClean="0"/>
              <a:t>while</a:t>
            </a:r>
            <a:r>
              <a:rPr lang="it-IT" dirty="0" smtClean="0"/>
              <a:t> S.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speaks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sexual</a:t>
            </a:r>
            <a:r>
              <a:rPr lang="it-IT" dirty="0" smtClean="0"/>
              <a:t> desire.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279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591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Organico</vt:lpstr>
      <vt:lpstr>The Sonnet</vt:lpstr>
      <vt:lpstr>The Sonnet</vt:lpstr>
      <vt:lpstr>The form of the sonnet</vt:lpstr>
      <vt:lpstr>Shakespeare’s Sonnets</vt:lpstr>
      <vt:lpstr>The Themes</vt:lpstr>
      <vt:lpstr>Love, Time and Poetry</vt:lpstr>
      <vt:lpstr>Shakespeare’s sonnets break with the tradition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Windows User</cp:lastModifiedBy>
  <cp:revision>10</cp:revision>
  <dcterms:created xsi:type="dcterms:W3CDTF">2019-04-08T09:26:41Z</dcterms:created>
  <dcterms:modified xsi:type="dcterms:W3CDTF">2019-04-08T11:49:09Z</dcterms:modified>
</cp:coreProperties>
</file>