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6" r:id="rId11"/>
    <p:sldId id="264" r:id="rId12"/>
    <p:sldId id="268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85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57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5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56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56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71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18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8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65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93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64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1691D-4C4B-48BC-BE68-4A9F321D39D8}" type="datetimeFigureOut">
              <a:rPr lang="it-IT" smtClean="0"/>
              <a:t>29/02/2020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78F6-DE06-4694-AA41-DD0CCA6E68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33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33970"/>
            <a:ext cx="9144000" cy="1131057"/>
          </a:xfrm>
        </p:spPr>
        <p:txBody>
          <a:bodyPr/>
          <a:lstStyle/>
          <a:p>
            <a:r>
              <a:rPr lang="it-IT" dirty="0" smtClean="0"/>
              <a:t>The 20th Century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0800000" flipV="1">
            <a:off x="6714698" y="5895832"/>
            <a:ext cx="7178721" cy="586855"/>
          </a:xfrm>
        </p:spPr>
        <p:txBody>
          <a:bodyPr>
            <a:normAutofit/>
          </a:bodyPr>
          <a:lstStyle/>
          <a:p>
            <a:r>
              <a:rPr lang="it-IT" dirty="0" smtClean="0"/>
              <a:t>	</a:t>
            </a:r>
            <a:r>
              <a:rPr lang="it-IT" sz="1200" dirty="0" smtClean="0"/>
              <a:t>Paul Nash (1889-1946)</a:t>
            </a:r>
            <a:endParaRPr lang="it-IT" sz="1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242" y="2546937"/>
            <a:ext cx="4940489" cy="328767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846" y="2546937"/>
            <a:ext cx="4986941" cy="334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“When you sit with a nice girl for two hours you think it's only a minute, but when you sit on a hot stove for a minute you think it's two hours. That's relativity” </a:t>
            </a:r>
            <a:r>
              <a:rPr lang="en-US" sz="1600" dirty="0" smtClean="0"/>
              <a:t>Einstein</a:t>
            </a:r>
            <a:r>
              <a:rPr lang="en-US" dirty="0" smtClean="0"/>
              <a:t>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48" y="1954588"/>
            <a:ext cx="5088910" cy="381177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57332" y="5581693"/>
            <a:ext cx="366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Dalì</a:t>
            </a:r>
            <a:r>
              <a:rPr lang="it-IT" dirty="0" smtClean="0"/>
              <a:t>- The </a:t>
            </a:r>
            <a:r>
              <a:rPr lang="it-IT" dirty="0" err="1" smtClean="0"/>
              <a:t>persistence</a:t>
            </a:r>
            <a:r>
              <a:rPr lang="it-IT" dirty="0" smtClean="0"/>
              <a:t> of the </a:t>
            </a:r>
            <a:r>
              <a:rPr lang="it-IT" dirty="0" err="1" smtClean="0"/>
              <a:t>memory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94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Bergson</a:t>
            </a:r>
            <a:r>
              <a:rPr lang="it-IT" dirty="0" smtClean="0"/>
              <a:t>’ s </a:t>
            </a:r>
            <a:r>
              <a:rPr lang="it-IT" dirty="0" err="1" smtClean="0"/>
              <a:t>philosophy</a:t>
            </a:r>
            <a:r>
              <a:rPr lang="it-IT" dirty="0" smtClean="0"/>
              <a:t> of «</a:t>
            </a:r>
            <a:r>
              <a:rPr lang="it-IT" dirty="0" err="1" smtClean="0"/>
              <a:t>duration</a:t>
            </a:r>
            <a:r>
              <a:rPr lang="it-IT" dirty="0" smtClean="0"/>
              <a:t>» and the </a:t>
            </a:r>
            <a:r>
              <a:rPr lang="it-IT" dirty="0" err="1" smtClean="0"/>
              <a:t>relativity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by Einstein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err="1" smtClean="0"/>
              <a:t>Bergson</a:t>
            </a:r>
            <a:r>
              <a:rPr lang="it-IT" dirty="0" smtClean="0"/>
              <a:t> </a:t>
            </a:r>
            <a:r>
              <a:rPr lang="it-IT" dirty="0" err="1" smtClean="0"/>
              <a:t>distinguished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mathematical</a:t>
            </a:r>
            <a:r>
              <a:rPr lang="it-IT" dirty="0" smtClean="0"/>
              <a:t> time of science and the time of the </a:t>
            </a:r>
            <a:r>
              <a:rPr lang="it-IT" dirty="0" err="1" smtClean="0"/>
              <a:t>mind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lived</a:t>
            </a:r>
            <a:r>
              <a:rPr lang="it-IT" dirty="0" smtClean="0"/>
              <a:t> in a personal way and </a:t>
            </a:r>
            <a:r>
              <a:rPr lang="it-IT" dirty="0" err="1" smtClean="0"/>
              <a:t>changes</a:t>
            </a:r>
            <a:r>
              <a:rPr lang="it-IT" dirty="0" smtClean="0"/>
              <a:t> from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to </a:t>
            </a:r>
            <a:r>
              <a:rPr lang="it-IT" dirty="0" err="1" smtClean="0"/>
              <a:t>another</a:t>
            </a:r>
            <a:r>
              <a:rPr lang="it-IT" dirty="0" smtClean="0"/>
              <a:t>, or from </a:t>
            </a:r>
            <a:r>
              <a:rPr lang="it-IT" dirty="0" err="1" smtClean="0"/>
              <a:t>one</a:t>
            </a:r>
            <a:r>
              <a:rPr lang="it-IT" dirty="0" smtClean="0"/>
              <a:t> situation to </a:t>
            </a:r>
            <a:r>
              <a:rPr lang="it-IT" dirty="0" err="1" smtClean="0"/>
              <a:t>another</a:t>
            </a:r>
            <a:r>
              <a:rPr lang="it-IT" dirty="0" smtClean="0"/>
              <a:t>. </a:t>
            </a:r>
            <a:r>
              <a:rPr lang="it-IT" dirty="0" err="1" smtClean="0"/>
              <a:t>Bergson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second</a:t>
            </a:r>
            <a:r>
              <a:rPr lang="it-IT" dirty="0" smtClean="0"/>
              <a:t> time «</a:t>
            </a:r>
            <a:r>
              <a:rPr lang="it-IT" dirty="0" err="1" smtClean="0"/>
              <a:t>duration</a:t>
            </a:r>
            <a:r>
              <a:rPr lang="it-IT" dirty="0" smtClean="0"/>
              <a:t>». </a:t>
            </a:r>
            <a:r>
              <a:rPr lang="it-IT" dirty="0" err="1" smtClean="0"/>
              <a:t>Duration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way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the world moment by moment. </a:t>
            </a:r>
          </a:p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theories</a:t>
            </a:r>
            <a:r>
              <a:rPr lang="it-IT" dirty="0" smtClean="0"/>
              <a:t> of </a:t>
            </a:r>
            <a:r>
              <a:rPr lang="it-IT" dirty="0" err="1" smtClean="0"/>
              <a:t>Bergson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to </a:t>
            </a:r>
            <a:r>
              <a:rPr lang="it-IT" dirty="0" err="1" smtClean="0"/>
              <a:t>question</a:t>
            </a:r>
            <a:r>
              <a:rPr lang="it-IT" dirty="0" smtClean="0"/>
              <a:t> the </a:t>
            </a:r>
            <a:r>
              <a:rPr lang="it-IT" dirty="0" err="1" smtClean="0"/>
              <a:t>traditional</a:t>
            </a:r>
            <a:r>
              <a:rPr lang="it-IT" dirty="0" smtClean="0"/>
              <a:t> idea of linear narrative in </a:t>
            </a:r>
            <a:r>
              <a:rPr lang="it-IT" dirty="0" err="1" smtClean="0"/>
              <a:t>modernist</a:t>
            </a:r>
            <a:r>
              <a:rPr lang="it-IT" dirty="0" smtClean="0"/>
              <a:t> </a:t>
            </a:r>
            <a:r>
              <a:rPr lang="it-IT" dirty="0" err="1" smtClean="0"/>
              <a:t>writers</a:t>
            </a:r>
            <a:r>
              <a:rPr lang="it-IT" dirty="0" smtClean="0"/>
              <a:t>.</a:t>
            </a:r>
          </a:p>
          <a:p>
            <a:pPr marL="0" indent="0" algn="just" defTabSz="857250">
              <a:buNone/>
            </a:pPr>
            <a:r>
              <a:rPr lang="it-IT" i="1" dirty="0" smtClean="0"/>
              <a:t>In the </a:t>
            </a:r>
            <a:r>
              <a:rPr lang="it-IT" i="1" dirty="0" err="1" smtClean="0"/>
              <a:t>same</a:t>
            </a:r>
            <a:r>
              <a:rPr lang="it-IT" i="1" dirty="0" smtClean="0"/>
              <a:t> </a:t>
            </a:r>
            <a:r>
              <a:rPr lang="it-IT" i="1" dirty="0" err="1" smtClean="0"/>
              <a:t>period</a:t>
            </a:r>
            <a:r>
              <a:rPr lang="it-IT" i="1" dirty="0" smtClean="0"/>
              <a:t> </a:t>
            </a:r>
            <a:r>
              <a:rPr lang="it-IT" b="1" i="1" dirty="0" smtClean="0"/>
              <a:t>Albert Einstein </a:t>
            </a:r>
            <a:r>
              <a:rPr lang="it-IT" i="1" dirty="0" err="1" smtClean="0"/>
              <a:t>was</a:t>
            </a:r>
            <a:r>
              <a:rPr lang="it-IT" i="1" dirty="0" smtClean="0"/>
              <a:t> </a:t>
            </a:r>
            <a:r>
              <a:rPr lang="it-IT" i="1" dirty="0" err="1" smtClean="0"/>
              <a:t>elaborating</a:t>
            </a:r>
            <a:r>
              <a:rPr lang="it-IT" i="1" dirty="0" smtClean="0"/>
              <a:t> </a:t>
            </a:r>
            <a:r>
              <a:rPr lang="en-US" b="1" i="1" dirty="0" smtClean="0"/>
              <a:t>the theory of relativity.</a:t>
            </a:r>
            <a:r>
              <a:rPr lang="en-US" i="1" dirty="0" smtClean="0"/>
              <a:t> He </a:t>
            </a:r>
            <a:r>
              <a:rPr lang="en-US" i="1" dirty="0" err="1" smtClean="0"/>
              <a:t>demostrated</a:t>
            </a:r>
            <a:r>
              <a:rPr lang="en-US" i="1" dirty="0" smtClean="0"/>
              <a:t> 	that even time is relative, because it is </a:t>
            </a:r>
            <a:r>
              <a:rPr lang="en-US" i="1" dirty="0" err="1" smtClean="0"/>
              <a:t>depedent</a:t>
            </a:r>
            <a:r>
              <a:rPr lang="en-US" i="1" dirty="0" smtClean="0"/>
              <a:t> on the 	viewpoint and the circumstances. With Einstein’s theory the idea of an objective reality was put in doubt.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8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Modernism</a:t>
            </a:r>
            <a:r>
              <a:rPr lang="it-IT" dirty="0" smtClean="0"/>
              <a:t> and the </a:t>
            </a:r>
            <a:r>
              <a:rPr lang="it-IT" dirty="0" err="1" smtClean="0"/>
              <a:t>novel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From a </a:t>
            </a:r>
            <a:r>
              <a:rPr lang="it-IT" dirty="0" err="1" smtClean="0"/>
              <a:t>stylistic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of </a:t>
            </a:r>
            <a:r>
              <a:rPr lang="it-IT" dirty="0" err="1" smtClean="0"/>
              <a:t>view</a:t>
            </a:r>
            <a:r>
              <a:rPr lang="it-IT" dirty="0" smtClean="0"/>
              <a:t>, </a:t>
            </a:r>
            <a:r>
              <a:rPr lang="it-IT" dirty="0" err="1" smtClean="0"/>
              <a:t>Modernist</a:t>
            </a:r>
            <a:r>
              <a:rPr lang="it-IT" dirty="0" smtClean="0"/>
              <a:t> </a:t>
            </a:r>
            <a:r>
              <a:rPr lang="it-IT" dirty="0" err="1" smtClean="0"/>
              <a:t>novels</a:t>
            </a:r>
            <a:r>
              <a:rPr lang="it-IT" dirty="0" smtClean="0"/>
              <a:t> </a:t>
            </a:r>
            <a:r>
              <a:rPr lang="it-IT" dirty="0" err="1" smtClean="0"/>
              <a:t>broke</a:t>
            </a:r>
            <a:r>
              <a:rPr lang="it-IT" dirty="0" smtClean="0"/>
              <a:t> with the </a:t>
            </a:r>
            <a:r>
              <a:rPr lang="it-IT" dirty="0" err="1" smtClean="0"/>
              <a:t>tradition</a:t>
            </a:r>
            <a:r>
              <a:rPr lang="it-IT" dirty="0" smtClean="0"/>
              <a:t>:</a:t>
            </a:r>
          </a:p>
          <a:p>
            <a:pPr algn="just"/>
            <a:r>
              <a:rPr lang="it-IT" dirty="0" smtClean="0"/>
              <a:t>The </a:t>
            </a:r>
            <a:r>
              <a:rPr lang="it-IT" i="1" dirty="0" err="1" smtClean="0"/>
              <a:t>omniscient</a:t>
            </a:r>
            <a:r>
              <a:rPr lang="it-IT" i="1" dirty="0" smtClean="0"/>
              <a:t> narrator </a:t>
            </a:r>
            <a:r>
              <a:rPr lang="it-IT" dirty="0" err="1" smtClean="0"/>
              <a:t>as</a:t>
            </a:r>
            <a:r>
              <a:rPr lang="it-IT" dirty="0" smtClean="0"/>
              <a:t> moral and spiritual guide </a:t>
            </a:r>
            <a:r>
              <a:rPr lang="it-IT" i="1" dirty="0" err="1" smtClean="0"/>
              <a:t>disappeared</a:t>
            </a:r>
            <a:r>
              <a:rPr lang="it-IT" dirty="0" smtClean="0"/>
              <a:t> and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replaced</a:t>
            </a:r>
            <a:r>
              <a:rPr lang="it-IT" dirty="0" smtClean="0"/>
              <a:t> by the </a:t>
            </a:r>
            <a:r>
              <a:rPr lang="it-IT" u="sng" dirty="0" err="1" smtClean="0"/>
              <a:t>direct</a:t>
            </a:r>
            <a:r>
              <a:rPr lang="it-IT" u="sng" dirty="0" smtClean="0"/>
              <a:t> or </a:t>
            </a:r>
            <a:r>
              <a:rPr lang="it-IT" u="sng" dirty="0" err="1" smtClean="0"/>
              <a:t>indirect</a:t>
            </a:r>
            <a:r>
              <a:rPr lang="it-IT" u="sng" dirty="0" smtClean="0"/>
              <a:t> </a:t>
            </a:r>
            <a:r>
              <a:rPr lang="it-IT" u="sng" dirty="0" err="1" smtClean="0"/>
              <a:t>presentation</a:t>
            </a:r>
            <a:r>
              <a:rPr lang="it-IT" u="sng" dirty="0" smtClean="0"/>
              <a:t> of </a:t>
            </a:r>
            <a:r>
              <a:rPr lang="it-IT" u="sng" dirty="0" err="1" smtClean="0"/>
              <a:t>character’s</a:t>
            </a:r>
            <a:r>
              <a:rPr lang="it-IT" u="sng" dirty="0" smtClean="0"/>
              <a:t> </a:t>
            </a:r>
            <a:r>
              <a:rPr lang="it-IT" u="sng" dirty="0" err="1" smtClean="0"/>
              <a:t>thoughts</a:t>
            </a:r>
            <a:r>
              <a:rPr lang="it-IT" u="sng" dirty="0" smtClean="0"/>
              <a:t>, feelings and </a:t>
            </a:r>
            <a:r>
              <a:rPr lang="it-IT" u="sng" dirty="0" err="1" smtClean="0"/>
              <a:t>memories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chronological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r>
              <a:rPr lang="it-IT" dirty="0" smtClean="0"/>
              <a:t> of a story with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orderly</a:t>
            </a:r>
            <a:r>
              <a:rPr lang="it-IT" dirty="0" smtClean="0"/>
              <a:t> </a:t>
            </a:r>
            <a:r>
              <a:rPr lang="it-IT" dirty="0" err="1" smtClean="0"/>
              <a:t>sequence</a:t>
            </a:r>
            <a:r>
              <a:rPr lang="it-IT" dirty="0" smtClean="0"/>
              <a:t> of </a:t>
            </a:r>
            <a:r>
              <a:rPr lang="it-IT" dirty="0" err="1" smtClean="0"/>
              <a:t>events</a:t>
            </a:r>
            <a:r>
              <a:rPr lang="it-IT" dirty="0" smtClean="0"/>
              <a:t> in a </a:t>
            </a:r>
            <a:r>
              <a:rPr lang="it-IT" dirty="0" err="1" smtClean="0"/>
              <a:t>well</a:t>
            </a:r>
            <a:r>
              <a:rPr lang="it-IT" dirty="0" smtClean="0"/>
              <a:t>-made plot </a:t>
            </a:r>
            <a:r>
              <a:rPr lang="it-IT" dirty="0" err="1" smtClean="0"/>
              <a:t>disappeared</a:t>
            </a:r>
            <a:r>
              <a:rPr lang="it-IT" dirty="0" smtClean="0"/>
              <a:t> and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replaced</a:t>
            </a:r>
            <a:r>
              <a:rPr lang="it-IT" dirty="0" smtClean="0"/>
              <a:t> by a new </a:t>
            </a:r>
            <a:r>
              <a:rPr lang="it-IT" dirty="0" err="1" smtClean="0"/>
              <a:t>concept</a:t>
            </a:r>
            <a:r>
              <a:rPr lang="it-IT" dirty="0" smtClean="0"/>
              <a:t> of </a:t>
            </a:r>
            <a:r>
              <a:rPr lang="it-IT" dirty="0" err="1" smtClean="0"/>
              <a:t>duration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reproduced</a:t>
            </a:r>
            <a:r>
              <a:rPr lang="it-IT" dirty="0" smtClean="0"/>
              <a:t> </a:t>
            </a:r>
            <a:r>
              <a:rPr lang="it-IT" u="sng" dirty="0" smtClean="0"/>
              <a:t>the </a:t>
            </a:r>
            <a:r>
              <a:rPr lang="it-IT" u="sng" dirty="0" err="1" smtClean="0"/>
              <a:t>inner</a:t>
            </a:r>
            <a:r>
              <a:rPr lang="it-IT" u="sng" dirty="0" smtClean="0"/>
              <a:t> reality of the </a:t>
            </a:r>
            <a:r>
              <a:rPr lang="it-IT" u="sng" dirty="0" err="1" smtClean="0"/>
              <a:t>characters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59357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Stream</a:t>
            </a:r>
            <a:r>
              <a:rPr lang="it-IT" dirty="0" smtClean="0"/>
              <a:t> of </a:t>
            </a:r>
            <a:r>
              <a:rPr lang="it-IT" dirty="0" err="1" smtClean="0"/>
              <a:t>consciousness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psychologist</a:t>
            </a:r>
            <a:r>
              <a:rPr lang="it-IT" dirty="0" smtClean="0"/>
              <a:t> William James </a:t>
            </a:r>
            <a:r>
              <a:rPr lang="it-IT" dirty="0" err="1" smtClean="0"/>
              <a:t>coined</a:t>
            </a:r>
            <a:r>
              <a:rPr lang="it-IT" dirty="0" smtClean="0"/>
              <a:t> the </a:t>
            </a:r>
            <a:r>
              <a:rPr lang="it-IT" dirty="0" err="1" smtClean="0"/>
              <a:t>expression</a:t>
            </a:r>
            <a:r>
              <a:rPr lang="it-IT" dirty="0" smtClean="0"/>
              <a:t> «</a:t>
            </a:r>
            <a:r>
              <a:rPr lang="it-IT" dirty="0" err="1" smtClean="0"/>
              <a:t>Stream</a:t>
            </a:r>
            <a:r>
              <a:rPr lang="it-IT" dirty="0" smtClean="0"/>
              <a:t> of </a:t>
            </a:r>
            <a:r>
              <a:rPr lang="it-IT" dirty="0" err="1" smtClean="0"/>
              <a:t>consciousness</a:t>
            </a:r>
            <a:r>
              <a:rPr lang="it-IT" dirty="0" smtClean="0"/>
              <a:t>» to indicate </a:t>
            </a:r>
            <a:r>
              <a:rPr lang="it-IT" i="1" dirty="0" smtClean="0"/>
              <a:t>the </a:t>
            </a:r>
            <a:r>
              <a:rPr lang="it-IT" i="1" dirty="0" err="1" smtClean="0"/>
              <a:t>continuous</a:t>
            </a:r>
            <a:r>
              <a:rPr lang="it-IT" i="1" dirty="0" smtClean="0"/>
              <a:t> flow of </a:t>
            </a:r>
            <a:r>
              <a:rPr lang="it-IT" i="1" dirty="0" err="1" smtClean="0"/>
              <a:t>thoughts</a:t>
            </a:r>
            <a:r>
              <a:rPr lang="it-IT" i="1" dirty="0" smtClean="0"/>
              <a:t> and </a:t>
            </a:r>
            <a:r>
              <a:rPr lang="it-IT" i="1" dirty="0" err="1" smtClean="0"/>
              <a:t>sensations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characterises</a:t>
            </a:r>
            <a:r>
              <a:rPr lang="it-IT" i="1" dirty="0" smtClean="0"/>
              <a:t> the human </a:t>
            </a:r>
            <a:r>
              <a:rPr lang="it-IT" i="1" dirty="0" err="1" smtClean="0"/>
              <a:t>mind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unspoken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of the </a:t>
            </a:r>
            <a:r>
              <a:rPr lang="it-IT" dirty="0" err="1" smtClean="0"/>
              <a:t>mind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two</a:t>
            </a:r>
            <a:r>
              <a:rPr lang="it-IT" dirty="0" smtClean="0"/>
              <a:t> narrative </a:t>
            </a:r>
            <a:r>
              <a:rPr lang="it-IT" dirty="0" err="1" smtClean="0"/>
              <a:t>techniques</a:t>
            </a:r>
            <a:r>
              <a:rPr lang="it-IT" dirty="0" smtClean="0"/>
              <a:t>:</a:t>
            </a:r>
          </a:p>
          <a:p>
            <a:pPr algn="just"/>
            <a:r>
              <a:rPr lang="it-IT" b="1" dirty="0" smtClean="0"/>
              <a:t>Direct </a:t>
            </a:r>
            <a:r>
              <a:rPr lang="it-IT" b="1" dirty="0" err="1" smtClean="0"/>
              <a:t>interior</a:t>
            </a:r>
            <a:r>
              <a:rPr lang="it-IT" b="1" dirty="0" smtClean="0"/>
              <a:t> </a:t>
            </a:r>
            <a:r>
              <a:rPr lang="it-IT" b="1" dirty="0" err="1" smtClean="0"/>
              <a:t>monologue</a:t>
            </a:r>
            <a:r>
              <a:rPr lang="it-IT" b="1" dirty="0" smtClean="0"/>
              <a:t> (or free </a:t>
            </a:r>
            <a:r>
              <a:rPr lang="it-IT" b="1" dirty="0" err="1" smtClean="0"/>
              <a:t>direct</a:t>
            </a:r>
            <a:r>
              <a:rPr lang="it-IT" b="1" dirty="0" smtClean="0"/>
              <a:t> </a:t>
            </a:r>
            <a:r>
              <a:rPr lang="it-IT" b="1" dirty="0" err="1" smtClean="0"/>
              <a:t>speech</a:t>
            </a:r>
            <a:r>
              <a:rPr lang="it-IT" b="1" dirty="0" smtClean="0"/>
              <a:t>)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r>
              <a:rPr lang="it-IT" dirty="0" smtClean="0"/>
              <a:t> of a </a:t>
            </a:r>
            <a:r>
              <a:rPr lang="it-IT" dirty="0" err="1" smtClean="0"/>
              <a:t>character’s</a:t>
            </a:r>
            <a:r>
              <a:rPr lang="it-IT" dirty="0" smtClean="0"/>
              <a:t> </a:t>
            </a:r>
            <a:r>
              <a:rPr lang="it-IT" dirty="0" err="1" smtClean="0"/>
              <a:t>stream</a:t>
            </a:r>
            <a:r>
              <a:rPr lang="it-IT" dirty="0" smtClean="0"/>
              <a:t> of </a:t>
            </a:r>
            <a:r>
              <a:rPr lang="it-IT" dirty="0" err="1" smtClean="0"/>
              <a:t>consciousness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the </a:t>
            </a:r>
            <a:r>
              <a:rPr lang="it-IT" dirty="0" err="1" smtClean="0"/>
              <a:t>guiding</a:t>
            </a:r>
            <a:r>
              <a:rPr lang="it-IT" dirty="0" smtClean="0"/>
              <a:t> </a:t>
            </a:r>
            <a:r>
              <a:rPr lang="it-IT" dirty="0" err="1" smtClean="0"/>
              <a:t>presence</a:t>
            </a:r>
            <a:r>
              <a:rPr lang="it-IT" dirty="0" smtClean="0"/>
              <a:t> of an </a:t>
            </a:r>
            <a:r>
              <a:rPr lang="it-IT" dirty="0" err="1" smtClean="0"/>
              <a:t>author</a:t>
            </a:r>
            <a:r>
              <a:rPr lang="it-IT" dirty="0" smtClean="0"/>
              <a:t> or narrator;</a:t>
            </a:r>
          </a:p>
          <a:p>
            <a:pPr algn="just"/>
            <a:r>
              <a:rPr lang="it-IT" b="1" dirty="0" err="1" smtClean="0"/>
              <a:t>Indirect</a:t>
            </a:r>
            <a:r>
              <a:rPr lang="it-IT" b="1" dirty="0" smtClean="0"/>
              <a:t> </a:t>
            </a:r>
            <a:r>
              <a:rPr lang="it-IT" b="1" dirty="0" err="1" smtClean="0"/>
              <a:t>interior</a:t>
            </a:r>
            <a:r>
              <a:rPr lang="it-IT" b="1" dirty="0" smtClean="0"/>
              <a:t> </a:t>
            </a:r>
            <a:r>
              <a:rPr lang="it-IT" b="1" dirty="0" err="1" smtClean="0"/>
              <a:t>monologue</a:t>
            </a:r>
            <a:r>
              <a:rPr lang="it-IT" b="1" dirty="0" smtClean="0"/>
              <a:t> (or free </a:t>
            </a:r>
            <a:r>
              <a:rPr lang="it-IT" b="1" dirty="0" err="1" smtClean="0"/>
              <a:t>indirect</a:t>
            </a:r>
            <a:r>
              <a:rPr lang="it-IT" b="1" dirty="0" smtClean="0"/>
              <a:t> </a:t>
            </a:r>
            <a:r>
              <a:rPr lang="it-IT" b="1" dirty="0" err="1" smtClean="0"/>
              <a:t>speech</a:t>
            </a:r>
            <a:r>
              <a:rPr lang="it-IT" b="1" dirty="0" smtClean="0"/>
              <a:t>)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indirect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r>
              <a:rPr lang="it-IT" dirty="0" smtClean="0"/>
              <a:t> of </a:t>
            </a:r>
            <a:r>
              <a:rPr lang="it-IT" dirty="0" err="1" smtClean="0"/>
              <a:t>character’s</a:t>
            </a:r>
            <a:r>
              <a:rPr lang="it-IT" dirty="0" smtClean="0"/>
              <a:t> </a:t>
            </a:r>
            <a:r>
              <a:rPr lang="it-IT" dirty="0" err="1" smtClean="0"/>
              <a:t>thoughts</a:t>
            </a:r>
            <a:r>
              <a:rPr lang="it-IT" dirty="0" smtClean="0"/>
              <a:t> </a:t>
            </a:r>
            <a:r>
              <a:rPr lang="it-IT" dirty="0" err="1" smtClean="0"/>
              <a:t>filtered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the voice of </a:t>
            </a:r>
            <a:r>
              <a:rPr lang="it-IT" dirty="0" err="1" smtClean="0"/>
              <a:t>anonymous</a:t>
            </a:r>
            <a:r>
              <a:rPr lang="it-IT" dirty="0" smtClean="0"/>
              <a:t> narrator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10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smtClean="0"/>
              <a:t>Edward </a:t>
            </a:r>
            <a:r>
              <a:rPr lang="it-IT" dirty="0" err="1" smtClean="0"/>
              <a:t>VII’s</a:t>
            </a:r>
            <a:r>
              <a:rPr lang="it-IT" dirty="0" smtClean="0"/>
              <a:t> </a:t>
            </a:r>
            <a:r>
              <a:rPr lang="it-IT" dirty="0" err="1" smtClean="0"/>
              <a:t>reign</a:t>
            </a:r>
            <a:r>
              <a:rPr lang="it-IT" dirty="0" smtClean="0"/>
              <a:t> and the social </a:t>
            </a:r>
            <a:r>
              <a:rPr lang="it-IT" dirty="0" err="1" smtClean="0"/>
              <a:t>reforms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006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death</a:t>
            </a:r>
            <a:r>
              <a:rPr lang="it-IT" dirty="0" smtClean="0"/>
              <a:t> of Victoria in 1901, Edward VII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. </a:t>
            </a:r>
            <a:r>
              <a:rPr lang="it-IT" dirty="0" err="1" smtClean="0"/>
              <a:t>During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reign</a:t>
            </a:r>
            <a:r>
              <a:rPr lang="it-IT" dirty="0" smtClean="0"/>
              <a:t> (1901-1910) the </a:t>
            </a:r>
            <a:r>
              <a:rPr lang="it-IT" i="1" dirty="0" err="1" smtClean="0"/>
              <a:t>Liberals</a:t>
            </a:r>
            <a:r>
              <a:rPr lang="it-IT" dirty="0" smtClean="0"/>
              <a:t> </a:t>
            </a:r>
            <a:r>
              <a:rPr lang="it-IT" dirty="0" err="1" smtClean="0"/>
              <a:t>gained</a:t>
            </a:r>
            <a:r>
              <a:rPr lang="it-IT" dirty="0" smtClean="0"/>
              <a:t> </a:t>
            </a:r>
            <a:r>
              <a:rPr lang="it-IT" dirty="0" err="1" smtClean="0"/>
              <a:t>supremacy</a:t>
            </a:r>
            <a:r>
              <a:rPr lang="it-IT" dirty="0" smtClean="0"/>
              <a:t> in the </a:t>
            </a:r>
            <a:r>
              <a:rPr lang="it-IT" dirty="0" err="1" smtClean="0"/>
              <a:t>election</a:t>
            </a:r>
            <a:r>
              <a:rPr lang="it-IT" dirty="0" smtClean="0"/>
              <a:t> and </a:t>
            </a:r>
            <a:r>
              <a:rPr lang="it-IT" dirty="0" err="1" smtClean="0"/>
              <a:t>important</a:t>
            </a:r>
            <a:r>
              <a:rPr lang="it-IT" dirty="0" smtClean="0"/>
              <a:t> social </a:t>
            </a:r>
            <a:r>
              <a:rPr lang="it-IT" dirty="0" err="1" smtClean="0"/>
              <a:t>reforms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passed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put the </a:t>
            </a:r>
            <a:r>
              <a:rPr lang="it-IT" dirty="0" err="1" smtClean="0"/>
              <a:t>foundations</a:t>
            </a:r>
            <a:r>
              <a:rPr lang="it-IT" dirty="0" smtClean="0"/>
              <a:t> of a </a:t>
            </a:r>
            <a:r>
              <a:rPr lang="it-IT" b="1" dirty="0" smtClean="0"/>
              <a:t>Welfare State</a:t>
            </a:r>
            <a:r>
              <a:rPr lang="it-IT" dirty="0" smtClean="0"/>
              <a:t>:</a:t>
            </a:r>
          </a:p>
          <a:p>
            <a:pPr algn="just"/>
            <a:r>
              <a:rPr lang="it-IT" b="1" dirty="0" smtClean="0"/>
              <a:t>The </a:t>
            </a:r>
            <a:r>
              <a:rPr lang="it-IT" b="1" dirty="0" err="1" smtClean="0"/>
              <a:t>Education</a:t>
            </a:r>
            <a:r>
              <a:rPr lang="it-IT" b="1" dirty="0" smtClean="0"/>
              <a:t> </a:t>
            </a:r>
            <a:r>
              <a:rPr lang="it-IT" b="1" dirty="0" err="1" smtClean="0"/>
              <a:t>Act</a:t>
            </a:r>
            <a:r>
              <a:rPr lang="it-IT" b="1" dirty="0" smtClean="0"/>
              <a:t> </a:t>
            </a:r>
            <a:r>
              <a:rPr lang="it-IT" dirty="0" smtClean="0"/>
              <a:t>(1902),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paved</a:t>
            </a:r>
            <a:r>
              <a:rPr lang="it-IT" dirty="0" smtClean="0"/>
              <a:t> the way to a </a:t>
            </a:r>
            <a:r>
              <a:rPr lang="it-IT" dirty="0" err="1" smtClean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of </a:t>
            </a:r>
            <a:r>
              <a:rPr lang="it-IT" dirty="0" err="1" smtClean="0"/>
              <a:t>secondary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;</a:t>
            </a:r>
          </a:p>
          <a:p>
            <a:pPr algn="just"/>
            <a:r>
              <a:rPr lang="it-IT" b="1" dirty="0" smtClean="0"/>
              <a:t>The </a:t>
            </a:r>
            <a:r>
              <a:rPr lang="it-IT" b="1" dirty="0" err="1" smtClean="0"/>
              <a:t>Old</a:t>
            </a:r>
            <a:r>
              <a:rPr lang="it-IT" b="1" dirty="0" smtClean="0"/>
              <a:t> Age </a:t>
            </a:r>
            <a:r>
              <a:rPr lang="it-IT" b="1" dirty="0" err="1" smtClean="0"/>
              <a:t>Pensions</a:t>
            </a:r>
            <a:r>
              <a:rPr lang="it-IT" b="1" dirty="0" smtClean="0"/>
              <a:t> </a:t>
            </a:r>
            <a:r>
              <a:rPr lang="it-IT" b="1" dirty="0" err="1" smtClean="0"/>
              <a:t>Act</a:t>
            </a:r>
            <a:r>
              <a:rPr lang="it-IT" b="1" dirty="0" smtClean="0"/>
              <a:t> </a:t>
            </a:r>
            <a:r>
              <a:rPr lang="it-IT" dirty="0" smtClean="0"/>
              <a:t>(1908),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granted</a:t>
            </a:r>
            <a:r>
              <a:rPr lang="it-IT" dirty="0" smtClean="0"/>
              <a:t> </a:t>
            </a:r>
            <a:r>
              <a:rPr lang="it-IT" dirty="0" err="1" smtClean="0"/>
              <a:t>pensions</a:t>
            </a:r>
            <a:r>
              <a:rPr lang="it-IT" dirty="0" smtClean="0"/>
              <a:t> to </a:t>
            </a:r>
            <a:r>
              <a:rPr lang="it-IT" dirty="0" err="1" smtClean="0"/>
              <a:t>people</a:t>
            </a:r>
            <a:r>
              <a:rPr lang="it-IT" dirty="0" smtClean="0"/>
              <a:t> over 70;</a:t>
            </a:r>
          </a:p>
          <a:p>
            <a:pPr algn="just"/>
            <a:r>
              <a:rPr lang="it-IT" b="1" dirty="0" smtClean="0"/>
              <a:t>National </a:t>
            </a:r>
            <a:r>
              <a:rPr lang="it-IT" b="1" dirty="0" err="1" smtClean="0"/>
              <a:t>Insurance</a:t>
            </a:r>
            <a:r>
              <a:rPr lang="it-IT" b="1" dirty="0" smtClean="0"/>
              <a:t> </a:t>
            </a:r>
            <a:r>
              <a:rPr lang="it-IT" b="1" dirty="0" err="1" smtClean="0"/>
              <a:t>Act</a:t>
            </a:r>
            <a:r>
              <a:rPr lang="it-IT" b="1" dirty="0" smtClean="0"/>
              <a:t> </a:t>
            </a:r>
            <a:r>
              <a:rPr lang="it-IT" dirty="0" smtClean="0"/>
              <a:t>(1911) </a:t>
            </a:r>
            <a:r>
              <a:rPr lang="it-IT" dirty="0" err="1" smtClean="0"/>
              <a:t>which</a:t>
            </a:r>
            <a:r>
              <a:rPr lang="it-IT" dirty="0" smtClean="0"/>
              <a:t> made free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 smtClean="0"/>
              <a:t>treatment </a:t>
            </a:r>
            <a:r>
              <a:rPr lang="it-IT" dirty="0" err="1" smtClean="0"/>
              <a:t>available</a:t>
            </a:r>
            <a:r>
              <a:rPr lang="it-IT" dirty="0" smtClean="0"/>
              <a:t> to </a:t>
            </a:r>
            <a:r>
              <a:rPr lang="it-IT" dirty="0" err="1" smtClean="0"/>
              <a:t>insured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increasing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 to the status of </a:t>
            </a:r>
            <a:r>
              <a:rPr lang="it-IT" dirty="0" err="1" smtClean="0"/>
              <a:t>women</a:t>
            </a:r>
            <a:r>
              <a:rPr lang="it-IT" dirty="0" smtClean="0"/>
              <a:t>. The </a:t>
            </a:r>
            <a:r>
              <a:rPr lang="it-IT" b="1" dirty="0" err="1" smtClean="0"/>
              <a:t>Women’s</a:t>
            </a:r>
            <a:r>
              <a:rPr lang="it-IT" b="1" dirty="0" smtClean="0"/>
              <a:t> Social and </a:t>
            </a:r>
            <a:r>
              <a:rPr lang="it-IT" b="1" dirty="0" err="1" smtClean="0"/>
              <a:t>Political</a:t>
            </a:r>
            <a:r>
              <a:rPr lang="it-IT" b="1" dirty="0" smtClean="0"/>
              <a:t> Union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founded</a:t>
            </a:r>
            <a:r>
              <a:rPr lang="it-IT" dirty="0" smtClean="0"/>
              <a:t> in 1903 (</a:t>
            </a:r>
            <a:r>
              <a:rPr lang="it-IT" i="1" dirty="0" smtClean="0"/>
              <a:t>in 1918 </a:t>
            </a:r>
            <a:r>
              <a:rPr lang="it-IT" i="1" dirty="0" err="1" smtClean="0"/>
              <a:t>women</a:t>
            </a:r>
            <a:r>
              <a:rPr lang="it-IT" i="1" dirty="0" smtClean="0"/>
              <a:t> over 30 </a:t>
            </a:r>
            <a:r>
              <a:rPr lang="it-IT" i="1" dirty="0" err="1" smtClean="0"/>
              <a:t>were</a:t>
            </a:r>
            <a:r>
              <a:rPr lang="it-IT" i="1" dirty="0" smtClean="0"/>
              <a:t> </a:t>
            </a:r>
            <a:r>
              <a:rPr lang="it-IT" i="1" dirty="0" err="1" smtClean="0"/>
              <a:t>finally</a:t>
            </a:r>
            <a:r>
              <a:rPr lang="it-IT" i="1" dirty="0" smtClean="0"/>
              <a:t> </a:t>
            </a:r>
            <a:r>
              <a:rPr lang="it-IT" i="1" dirty="0" err="1" smtClean="0"/>
              <a:t>granted</a:t>
            </a:r>
            <a:r>
              <a:rPr lang="it-IT" i="1" dirty="0" smtClean="0"/>
              <a:t> the right to vote; in 1928, </a:t>
            </a:r>
            <a:r>
              <a:rPr lang="it-IT" i="1" dirty="0" err="1" smtClean="0"/>
              <a:t>suffrage</a:t>
            </a:r>
            <a:r>
              <a:rPr lang="it-IT" i="1" dirty="0" smtClean="0"/>
              <a:t> </a:t>
            </a:r>
            <a:r>
              <a:rPr lang="it-IT" i="1" dirty="0" err="1" smtClean="0"/>
              <a:t>was</a:t>
            </a:r>
            <a:r>
              <a:rPr lang="it-IT" i="1" dirty="0" smtClean="0"/>
              <a:t> </a:t>
            </a:r>
            <a:r>
              <a:rPr lang="it-IT" i="1" dirty="0" err="1" smtClean="0"/>
              <a:t>extended</a:t>
            </a:r>
            <a:r>
              <a:rPr lang="it-IT" i="1" dirty="0" smtClean="0"/>
              <a:t> to </a:t>
            </a:r>
            <a:r>
              <a:rPr lang="it-IT" i="1" dirty="0" err="1" smtClean="0"/>
              <a:t>women</a:t>
            </a:r>
            <a:r>
              <a:rPr lang="it-IT" i="1" dirty="0" smtClean="0"/>
              <a:t> over 21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George V (1910-1936): the war and the post war </a:t>
            </a:r>
            <a:r>
              <a:rPr lang="it-IT" dirty="0" err="1" smtClean="0"/>
              <a:t>period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outbreak</a:t>
            </a:r>
            <a:r>
              <a:rPr lang="it-IT" dirty="0" smtClean="0"/>
              <a:t> of World War I </a:t>
            </a:r>
            <a:r>
              <a:rPr lang="it-IT" dirty="0" err="1" smtClean="0"/>
              <a:t>saw</a:t>
            </a:r>
            <a:r>
              <a:rPr lang="it-IT" dirty="0" smtClean="0"/>
              <a:t> the </a:t>
            </a:r>
            <a:r>
              <a:rPr lang="it-IT" dirty="0" err="1" smtClean="0"/>
              <a:t>culmination</a:t>
            </a:r>
            <a:r>
              <a:rPr lang="it-IT" dirty="0" smtClean="0"/>
              <a:t> of the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characterised</a:t>
            </a:r>
            <a:r>
              <a:rPr lang="it-IT" dirty="0" smtClean="0"/>
              <a:t> </a:t>
            </a:r>
            <a:r>
              <a:rPr lang="it-IT" dirty="0" err="1" smtClean="0"/>
              <a:t>British</a:t>
            </a:r>
            <a:r>
              <a:rPr lang="it-IT" dirty="0" smtClean="0"/>
              <a:t> society </a:t>
            </a:r>
            <a:r>
              <a:rPr lang="it-IT" dirty="0" err="1" smtClean="0"/>
              <a:t>during</a:t>
            </a:r>
            <a:r>
              <a:rPr lang="it-IT" dirty="0" smtClean="0"/>
              <a:t> the Victorian Age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: 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falling</a:t>
            </a:r>
            <a:r>
              <a:rPr lang="it-IT" dirty="0" smtClean="0"/>
              <a:t> of </a:t>
            </a:r>
            <a:r>
              <a:rPr lang="it-IT" dirty="0" err="1" smtClean="0"/>
              <a:t>prices</a:t>
            </a:r>
            <a:r>
              <a:rPr lang="it-IT" dirty="0" smtClean="0"/>
              <a:t> and the </a:t>
            </a:r>
            <a:r>
              <a:rPr lang="it-IT" dirty="0" err="1" smtClean="0"/>
              <a:t>doubling</a:t>
            </a:r>
            <a:r>
              <a:rPr lang="it-IT" dirty="0" smtClean="0"/>
              <a:t> of </a:t>
            </a:r>
            <a:r>
              <a:rPr lang="it-IT" dirty="0" err="1" smtClean="0"/>
              <a:t>wages</a:t>
            </a:r>
            <a:r>
              <a:rPr lang="it-IT" dirty="0" smtClean="0"/>
              <a:t> of the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;</a:t>
            </a:r>
          </a:p>
          <a:p>
            <a:pPr algn="just"/>
            <a:r>
              <a:rPr lang="it-IT" dirty="0" err="1" smtClean="0"/>
              <a:t>Widespread</a:t>
            </a:r>
            <a:r>
              <a:rPr lang="it-IT" dirty="0" smtClean="0"/>
              <a:t> </a:t>
            </a:r>
            <a:r>
              <a:rPr lang="it-IT" dirty="0" err="1" smtClean="0"/>
              <a:t>industrialization</a:t>
            </a:r>
            <a:r>
              <a:rPr lang="it-IT" dirty="0" smtClean="0"/>
              <a:t> and new </a:t>
            </a: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innovations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growth</a:t>
            </a:r>
            <a:r>
              <a:rPr lang="it-IT" dirty="0" smtClean="0"/>
              <a:t> of </a:t>
            </a:r>
            <a:r>
              <a:rPr lang="it-IT" dirty="0" err="1" smtClean="0"/>
              <a:t>population</a:t>
            </a:r>
            <a:r>
              <a:rPr lang="it-IT" dirty="0" smtClean="0"/>
              <a:t> and </a:t>
            </a:r>
            <a:r>
              <a:rPr lang="it-IT" dirty="0" err="1" smtClean="0"/>
              <a:t>urban</a:t>
            </a:r>
            <a:r>
              <a:rPr lang="it-IT" dirty="0" smtClean="0"/>
              <a:t> </a:t>
            </a:r>
            <a:r>
              <a:rPr lang="it-IT" dirty="0" err="1" smtClean="0"/>
              <a:t>spaces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extension</a:t>
            </a:r>
            <a:r>
              <a:rPr lang="it-IT" dirty="0" smtClean="0"/>
              <a:t> of </a:t>
            </a:r>
            <a:r>
              <a:rPr lang="it-IT" dirty="0" err="1" smtClean="0"/>
              <a:t>transport</a:t>
            </a:r>
            <a:r>
              <a:rPr lang="it-IT" dirty="0" smtClean="0"/>
              <a:t> network.</a:t>
            </a:r>
          </a:p>
          <a:p>
            <a:pPr marL="0" indent="0" algn="just">
              <a:buNone/>
            </a:pPr>
            <a:r>
              <a:rPr lang="it-IT" dirty="0" smtClean="0"/>
              <a:t>In </a:t>
            </a:r>
            <a:r>
              <a:rPr lang="it-IT" dirty="0" err="1" smtClean="0"/>
              <a:t>July</a:t>
            </a:r>
            <a:r>
              <a:rPr lang="it-IT" dirty="0" smtClean="0"/>
              <a:t> 1914 World War I </a:t>
            </a:r>
            <a:r>
              <a:rPr lang="it-IT" dirty="0" err="1" smtClean="0"/>
              <a:t>broke</a:t>
            </a:r>
            <a:r>
              <a:rPr lang="it-IT" dirty="0" smtClean="0"/>
              <a:t> out. France, Russia and Britain </a:t>
            </a:r>
            <a:r>
              <a:rPr lang="it-IT" dirty="0" err="1" smtClean="0"/>
              <a:t>sided</a:t>
            </a:r>
            <a:r>
              <a:rPr lang="it-IT" dirty="0" smtClean="0"/>
              <a:t> to Serbia </a:t>
            </a:r>
            <a:r>
              <a:rPr lang="it-IT" dirty="0" err="1" smtClean="0"/>
              <a:t>against</a:t>
            </a:r>
            <a:r>
              <a:rPr lang="it-IT" dirty="0" smtClean="0"/>
              <a:t> Austria and Germany.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declaration</a:t>
            </a:r>
            <a:r>
              <a:rPr lang="it-IT" dirty="0" smtClean="0"/>
              <a:t> of war George </a:t>
            </a:r>
            <a:r>
              <a:rPr lang="it-IT" dirty="0" err="1" smtClean="0"/>
              <a:t>changed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/>
              <a:t>G</a:t>
            </a:r>
            <a:r>
              <a:rPr lang="it-IT" dirty="0" err="1" smtClean="0"/>
              <a:t>erman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 of Hannover for the English </a:t>
            </a:r>
            <a:r>
              <a:rPr lang="it-IT" dirty="0" err="1" smtClean="0"/>
              <a:t>name</a:t>
            </a:r>
            <a:r>
              <a:rPr lang="it-IT" dirty="0" smtClean="0"/>
              <a:t> </a:t>
            </a:r>
            <a:r>
              <a:rPr lang="it-IT" i="1" dirty="0" smtClean="0"/>
              <a:t>Windsor.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0841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Irish </a:t>
            </a:r>
            <a:r>
              <a:rPr lang="it-IT" dirty="0" err="1" smtClean="0"/>
              <a:t>Question</a:t>
            </a:r>
            <a:r>
              <a:rPr lang="it-IT" dirty="0" smtClean="0"/>
              <a:t>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majority</a:t>
            </a:r>
            <a:r>
              <a:rPr lang="it-IT" dirty="0" smtClean="0"/>
              <a:t> of the Irish </a:t>
            </a:r>
            <a:r>
              <a:rPr lang="it-IT" dirty="0" err="1" smtClean="0"/>
              <a:t>population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b="1" dirty="0" err="1" smtClean="0"/>
              <a:t>Catholic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generally</a:t>
            </a:r>
            <a:r>
              <a:rPr lang="it-IT" dirty="0" smtClean="0"/>
              <a:t> </a:t>
            </a:r>
            <a:r>
              <a:rPr lang="it-IT" dirty="0" err="1" smtClean="0"/>
              <a:t>supported</a:t>
            </a:r>
            <a:r>
              <a:rPr lang="it-IT" dirty="0" smtClean="0"/>
              <a:t> the idea of a </a:t>
            </a:r>
            <a:r>
              <a:rPr lang="it-IT" b="1" dirty="0" smtClean="0"/>
              <a:t>more </a:t>
            </a:r>
            <a:r>
              <a:rPr lang="it-IT" b="1" dirty="0" err="1" smtClean="0"/>
              <a:t>independent</a:t>
            </a:r>
            <a:r>
              <a:rPr lang="it-IT" b="1" dirty="0" smtClean="0"/>
              <a:t> </a:t>
            </a:r>
            <a:r>
              <a:rPr lang="it-IT" b="1" dirty="0" err="1" smtClean="0"/>
              <a:t>Parliament</a:t>
            </a:r>
            <a:r>
              <a:rPr lang="it-IT" b="1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Dublin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the </a:t>
            </a:r>
            <a:r>
              <a:rPr lang="it-IT" dirty="0" err="1" smtClean="0"/>
              <a:t>majority</a:t>
            </a:r>
            <a:r>
              <a:rPr lang="it-IT" dirty="0" smtClean="0"/>
              <a:t> </a:t>
            </a:r>
            <a:r>
              <a:rPr lang="it-IT" dirty="0" err="1" smtClean="0"/>
              <a:t>Protestant</a:t>
            </a:r>
            <a:r>
              <a:rPr lang="it-IT" dirty="0" smtClean="0"/>
              <a:t> </a:t>
            </a:r>
            <a:r>
              <a:rPr lang="it-IT" dirty="0" err="1" smtClean="0"/>
              <a:t>population</a:t>
            </a:r>
            <a:r>
              <a:rPr lang="it-IT" dirty="0" smtClean="0"/>
              <a:t> of </a:t>
            </a:r>
            <a:r>
              <a:rPr lang="it-IT" b="1" dirty="0" smtClean="0"/>
              <a:t>Ulster </a:t>
            </a:r>
            <a:r>
              <a:rPr lang="it-IT" i="1" dirty="0" smtClean="0"/>
              <a:t>(</a:t>
            </a:r>
            <a:r>
              <a:rPr lang="it-IT" i="1" dirty="0" err="1" smtClean="0"/>
              <a:t>Northern</a:t>
            </a:r>
            <a:r>
              <a:rPr lang="it-IT" i="1" dirty="0" smtClean="0"/>
              <a:t> </a:t>
            </a:r>
            <a:r>
              <a:rPr lang="it-IT" i="1" dirty="0" err="1" smtClean="0"/>
              <a:t>Ireland</a:t>
            </a:r>
            <a:r>
              <a:rPr lang="it-IT" i="1" dirty="0" smtClean="0"/>
              <a:t>) </a:t>
            </a:r>
            <a:r>
              <a:rPr lang="it-IT" dirty="0" err="1" smtClean="0"/>
              <a:t>wanted</a:t>
            </a:r>
            <a:r>
              <a:rPr lang="it-IT" dirty="0" smtClean="0"/>
              <a:t> to stay under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.</a:t>
            </a:r>
          </a:p>
          <a:p>
            <a:pPr algn="just"/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tension</a:t>
            </a:r>
            <a:r>
              <a:rPr lang="it-IT" dirty="0" smtClean="0"/>
              <a:t> </a:t>
            </a:r>
            <a:r>
              <a:rPr lang="it-IT" dirty="0" err="1" smtClean="0"/>
              <a:t>beween</a:t>
            </a:r>
            <a:r>
              <a:rPr lang="it-IT" dirty="0" smtClean="0"/>
              <a:t> the </a:t>
            </a:r>
            <a:r>
              <a:rPr lang="it-IT" b="1" i="1" dirty="0" err="1" smtClean="0"/>
              <a:t>Unionists</a:t>
            </a:r>
            <a:r>
              <a:rPr lang="it-IT" dirty="0" smtClean="0"/>
              <a:t> and the </a:t>
            </a:r>
            <a:r>
              <a:rPr lang="it-IT" b="1" i="1" dirty="0" err="1" smtClean="0"/>
              <a:t>Republicans</a:t>
            </a:r>
            <a:r>
              <a:rPr lang="it-IT" dirty="0" smtClean="0"/>
              <a:t> </a:t>
            </a:r>
            <a:r>
              <a:rPr lang="it-IT" dirty="0" err="1" smtClean="0"/>
              <a:t>broke</a:t>
            </a:r>
            <a:r>
              <a:rPr lang="it-IT" dirty="0" smtClean="0"/>
              <a:t> out on </a:t>
            </a:r>
            <a:r>
              <a:rPr lang="it-IT" b="1" i="1" dirty="0" err="1" smtClean="0"/>
              <a:t>Easter</a:t>
            </a:r>
            <a:r>
              <a:rPr lang="it-IT" b="1" i="1" dirty="0" smtClean="0"/>
              <a:t> </a:t>
            </a:r>
            <a:r>
              <a:rPr lang="it-IT" b="1" i="1" dirty="0" err="1" smtClean="0"/>
              <a:t>Monday</a:t>
            </a:r>
            <a:r>
              <a:rPr lang="it-IT" b="1" i="1" dirty="0" smtClean="0"/>
              <a:t> in 1916</a:t>
            </a:r>
            <a:r>
              <a:rPr lang="it-IT" dirty="0" smtClean="0"/>
              <a:t>, </a:t>
            </a:r>
            <a:r>
              <a:rPr lang="it-IT" dirty="0" err="1" smtClean="0"/>
              <a:t>when</a:t>
            </a:r>
            <a:r>
              <a:rPr lang="it-IT" dirty="0" smtClean="0"/>
              <a:t> a </a:t>
            </a:r>
            <a:r>
              <a:rPr lang="it-IT" dirty="0" err="1" smtClean="0"/>
              <a:t>group</a:t>
            </a:r>
            <a:r>
              <a:rPr lang="it-IT" dirty="0" smtClean="0"/>
              <a:t> of </a:t>
            </a:r>
            <a:r>
              <a:rPr lang="it-IT" dirty="0" err="1" smtClean="0"/>
              <a:t>Republicans</a:t>
            </a:r>
            <a:r>
              <a:rPr lang="it-IT" dirty="0" smtClean="0"/>
              <a:t> </a:t>
            </a:r>
            <a:r>
              <a:rPr lang="it-IT" dirty="0" err="1" smtClean="0"/>
              <a:t>organised</a:t>
            </a:r>
            <a:r>
              <a:rPr lang="it-IT" dirty="0" smtClean="0"/>
              <a:t> a </a:t>
            </a:r>
            <a:r>
              <a:rPr lang="it-IT" dirty="0" err="1" smtClean="0"/>
              <a:t>revolt</a:t>
            </a:r>
            <a:r>
              <a:rPr lang="it-IT" dirty="0" smtClean="0"/>
              <a:t> in </a:t>
            </a:r>
            <a:r>
              <a:rPr lang="it-IT" dirty="0" err="1" smtClean="0"/>
              <a:t>Dublin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revolt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violently</a:t>
            </a:r>
            <a:r>
              <a:rPr lang="it-IT" dirty="0" smtClean="0"/>
              <a:t> </a:t>
            </a:r>
            <a:r>
              <a:rPr lang="it-IT" dirty="0" err="1" smtClean="0"/>
              <a:t>suppressed</a:t>
            </a:r>
            <a:r>
              <a:rPr lang="it-IT" dirty="0" smtClean="0"/>
              <a:t>.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result</a:t>
            </a:r>
            <a:r>
              <a:rPr lang="it-IT" dirty="0" smtClean="0"/>
              <a:t>, </a:t>
            </a:r>
            <a:r>
              <a:rPr lang="it-IT" dirty="0" err="1" smtClean="0"/>
              <a:t>support</a:t>
            </a:r>
            <a:r>
              <a:rPr lang="it-IT" dirty="0" smtClean="0"/>
              <a:t> for Irish </a:t>
            </a:r>
            <a:r>
              <a:rPr lang="it-IT" dirty="0" err="1" smtClean="0"/>
              <a:t>independence</a:t>
            </a:r>
            <a:r>
              <a:rPr lang="it-IT" dirty="0" smtClean="0"/>
              <a:t> </a:t>
            </a:r>
            <a:r>
              <a:rPr lang="it-IT" dirty="0" err="1" smtClean="0"/>
              <a:t>grew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general </a:t>
            </a:r>
            <a:r>
              <a:rPr lang="it-IT" dirty="0" err="1" smtClean="0"/>
              <a:t>population</a:t>
            </a:r>
            <a:r>
              <a:rPr lang="it-IT" dirty="0" smtClean="0"/>
              <a:t>, and the </a:t>
            </a:r>
            <a:r>
              <a:rPr lang="it-IT" b="1" i="1" dirty="0" err="1" smtClean="0"/>
              <a:t>Easter</a:t>
            </a:r>
            <a:r>
              <a:rPr lang="it-IT" b="1" i="1" dirty="0" smtClean="0"/>
              <a:t> </a:t>
            </a:r>
            <a:r>
              <a:rPr lang="it-IT" b="1" i="1" dirty="0" err="1" smtClean="0"/>
              <a:t>Rising</a:t>
            </a:r>
            <a:r>
              <a:rPr lang="it-IT" b="1" i="1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a </a:t>
            </a:r>
            <a:r>
              <a:rPr lang="it-IT" dirty="0" err="1" smtClean="0"/>
              <a:t>symbol</a:t>
            </a:r>
            <a:r>
              <a:rPr lang="it-IT" dirty="0" smtClean="0"/>
              <a:t> for Irish </a:t>
            </a:r>
            <a:r>
              <a:rPr lang="it-IT" dirty="0" err="1" smtClean="0"/>
              <a:t>resistance</a:t>
            </a:r>
            <a:r>
              <a:rPr lang="it-IT" dirty="0" smtClean="0"/>
              <a:t> to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9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Irish </a:t>
            </a:r>
            <a:r>
              <a:rPr lang="it-IT" dirty="0" err="1" smtClean="0"/>
              <a:t>Question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07010"/>
            <a:ext cx="10515600" cy="4351338"/>
          </a:xfrm>
        </p:spPr>
        <p:txBody>
          <a:bodyPr/>
          <a:lstStyle/>
          <a:p>
            <a:pPr algn="just"/>
            <a:r>
              <a:rPr lang="it-IT" dirty="0" err="1" smtClean="0"/>
              <a:t>After</a:t>
            </a:r>
            <a:r>
              <a:rPr lang="it-IT" dirty="0" smtClean="0"/>
              <a:t> the war, </a:t>
            </a:r>
            <a:r>
              <a:rPr lang="it-IT" dirty="0" err="1" smtClean="0"/>
              <a:t>Ireland</a:t>
            </a:r>
            <a:r>
              <a:rPr lang="it-IT" dirty="0" smtClean="0"/>
              <a:t> </a:t>
            </a:r>
            <a:r>
              <a:rPr lang="it-IT" dirty="0" err="1" smtClean="0"/>
              <a:t>took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  <a:r>
              <a:rPr lang="it-IT" dirty="0" err="1" smtClean="0"/>
              <a:t>independence</a:t>
            </a:r>
            <a:r>
              <a:rPr lang="it-IT" dirty="0" smtClean="0"/>
              <a:t>. In 1918 the </a:t>
            </a:r>
            <a:r>
              <a:rPr lang="it-IT" b="1" dirty="0" err="1" smtClean="0"/>
              <a:t>Sinn</a:t>
            </a:r>
            <a:r>
              <a:rPr lang="it-IT" b="1" dirty="0" smtClean="0"/>
              <a:t> </a:t>
            </a:r>
            <a:r>
              <a:rPr lang="it-IT" b="1" dirty="0" err="1" smtClean="0"/>
              <a:t>Fein</a:t>
            </a:r>
            <a:r>
              <a:rPr lang="it-IT" b="1" dirty="0" smtClean="0"/>
              <a:t> </a:t>
            </a:r>
            <a:r>
              <a:rPr lang="it-IT" dirty="0" smtClean="0"/>
              <a:t>party </a:t>
            </a:r>
            <a:r>
              <a:rPr lang="it-IT" dirty="0" err="1" smtClean="0"/>
              <a:t>proclaimed</a:t>
            </a:r>
            <a:r>
              <a:rPr lang="it-IT" dirty="0" smtClean="0"/>
              <a:t> an </a:t>
            </a:r>
            <a:r>
              <a:rPr lang="it-IT" b="1" dirty="0" smtClean="0"/>
              <a:t>Irish Republic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In 1919 the </a:t>
            </a:r>
            <a:r>
              <a:rPr lang="it-IT" b="1" dirty="0" smtClean="0"/>
              <a:t>IRA </a:t>
            </a:r>
            <a:r>
              <a:rPr lang="it-IT" dirty="0" smtClean="0"/>
              <a:t>(Irish Republic </a:t>
            </a:r>
            <a:r>
              <a:rPr lang="it-IT" dirty="0" err="1" smtClean="0"/>
              <a:t>Army</a:t>
            </a:r>
            <a:r>
              <a:rPr lang="it-IT" dirty="0" smtClean="0"/>
              <a:t>)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and a </a:t>
            </a:r>
            <a:r>
              <a:rPr lang="it-IT" dirty="0" err="1" smtClean="0"/>
              <a:t>civil</a:t>
            </a:r>
            <a:r>
              <a:rPr lang="it-IT" dirty="0" smtClean="0"/>
              <a:t> war </a:t>
            </a:r>
            <a:r>
              <a:rPr lang="it-IT" dirty="0" err="1" smtClean="0"/>
              <a:t>began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The war </a:t>
            </a:r>
            <a:r>
              <a:rPr lang="it-IT" dirty="0" err="1" smtClean="0"/>
              <a:t>ended</a:t>
            </a:r>
            <a:r>
              <a:rPr lang="it-IT" dirty="0" smtClean="0"/>
              <a:t> in 1921 and in 1922 the </a:t>
            </a:r>
            <a:r>
              <a:rPr lang="it-IT" b="1" dirty="0" smtClean="0"/>
              <a:t>Irish Free State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, </a:t>
            </a:r>
            <a:r>
              <a:rPr lang="it-IT" dirty="0" err="1" smtClean="0"/>
              <a:t>excluding</a:t>
            </a:r>
            <a:r>
              <a:rPr lang="it-IT" dirty="0" smtClean="0"/>
              <a:t> Ulster,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remained</a:t>
            </a:r>
            <a:r>
              <a:rPr lang="it-IT" dirty="0" smtClean="0"/>
              <a:t> part of the </a:t>
            </a:r>
            <a:r>
              <a:rPr lang="it-IT" dirty="0" err="1" smtClean="0"/>
              <a:t>United</a:t>
            </a:r>
            <a:r>
              <a:rPr lang="it-IT" dirty="0" smtClean="0"/>
              <a:t> Kingdom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0" y="4218983"/>
            <a:ext cx="1543050" cy="23812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536" y="4752383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4577" y="313899"/>
            <a:ext cx="10515600" cy="2905339"/>
          </a:xfrm>
        </p:spPr>
        <p:txBody>
          <a:bodyPr/>
          <a:lstStyle/>
          <a:p>
            <a:pPr algn="ctr"/>
            <a:r>
              <a:rPr lang="it-IT" dirty="0" err="1" smtClean="0"/>
              <a:t>Modernism</a:t>
            </a:r>
            <a:r>
              <a:rPr lang="it-IT" dirty="0" smtClean="0"/>
              <a:t> (1900- 1930s)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77" y="2743200"/>
            <a:ext cx="4170476" cy="309747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520" y="2442949"/>
            <a:ext cx="2880903" cy="42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Modernism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/>
              <a:t>Modernism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term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associated</a:t>
            </a:r>
            <a:r>
              <a:rPr lang="it-IT" dirty="0" smtClean="0"/>
              <a:t> with </a:t>
            </a:r>
            <a:r>
              <a:rPr lang="it-IT" dirty="0" err="1" smtClean="0"/>
              <a:t>literature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with the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affected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arts</a:t>
            </a:r>
            <a:r>
              <a:rPr lang="it-IT" dirty="0" smtClean="0"/>
              <a:t>- music,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arts</a:t>
            </a:r>
            <a:r>
              <a:rPr lang="it-IT" dirty="0" smtClean="0"/>
              <a:t>, cinema- in Europe and America </a:t>
            </a:r>
            <a:r>
              <a:rPr lang="it-IT" dirty="0" err="1" smtClean="0"/>
              <a:t>starting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1910 and </a:t>
            </a:r>
            <a:r>
              <a:rPr lang="it-IT" dirty="0" err="1" smtClean="0"/>
              <a:t>flourishing</a:t>
            </a:r>
            <a:r>
              <a:rPr lang="it-IT" dirty="0" smtClean="0"/>
              <a:t> in the 1920s and 1930s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 smtClean="0"/>
              <a:t>Background:</a:t>
            </a:r>
          </a:p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violence</a:t>
            </a:r>
            <a:r>
              <a:rPr lang="it-IT" dirty="0" smtClean="0"/>
              <a:t> and </a:t>
            </a:r>
            <a:r>
              <a:rPr lang="it-IT" dirty="0" err="1" smtClean="0"/>
              <a:t>destruction</a:t>
            </a:r>
            <a:r>
              <a:rPr lang="it-IT" dirty="0" smtClean="0"/>
              <a:t> of World War I cause a </a:t>
            </a:r>
            <a:r>
              <a:rPr lang="it-IT" dirty="0" err="1" smtClean="0"/>
              <a:t>sense</a:t>
            </a:r>
            <a:r>
              <a:rPr lang="it-IT" dirty="0" smtClean="0"/>
              <a:t> of </a:t>
            </a:r>
            <a:r>
              <a:rPr lang="it-IT" b="1" i="1" dirty="0" err="1" smtClean="0"/>
              <a:t>instability</a:t>
            </a:r>
            <a:r>
              <a:rPr lang="it-IT" dirty="0" smtClean="0"/>
              <a:t>, and </a:t>
            </a:r>
            <a:r>
              <a:rPr lang="it-IT" b="1" i="1" dirty="0" err="1" smtClean="0"/>
              <a:t>traditional</a:t>
            </a:r>
            <a:r>
              <a:rPr lang="it-IT" b="1" i="1" dirty="0" smtClean="0"/>
              <a:t> </a:t>
            </a:r>
            <a:r>
              <a:rPr lang="it-IT" b="1" i="1" dirty="0" err="1" smtClean="0"/>
              <a:t>values</a:t>
            </a:r>
            <a:r>
              <a:rPr lang="it-IT" b="1" i="1" dirty="0" smtClean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patriotism</a:t>
            </a:r>
            <a:r>
              <a:rPr lang="it-IT" dirty="0" smtClean="0"/>
              <a:t>, </a:t>
            </a:r>
            <a:r>
              <a:rPr lang="it-IT" dirty="0" err="1" smtClean="0"/>
              <a:t>identity</a:t>
            </a:r>
            <a:r>
              <a:rPr lang="it-IT" dirty="0" smtClean="0"/>
              <a:t> and </a:t>
            </a:r>
            <a:r>
              <a:rPr lang="it-IT" dirty="0" err="1" smtClean="0"/>
              <a:t>faith</a:t>
            </a:r>
            <a:r>
              <a:rPr lang="it-IT" dirty="0" smtClean="0"/>
              <a:t> </a:t>
            </a:r>
            <a:r>
              <a:rPr lang="it-IT" b="1" i="1" dirty="0" err="1" smtClean="0"/>
              <a:t>started</a:t>
            </a:r>
            <a:r>
              <a:rPr lang="it-IT" b="1" i="1" dirty="0" smtClean="0"/>
              <a:t> to </a:t>
            </a:r>
            <a:r>
              <a:rPr lang="it-IT" b="1" i="1" dirty="0" err="1" smtClean="0"/>
              <a:t>fade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this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leave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people</a:t>
            </a:r>
            <a:r>
              <a:rPr lang="it-IT" dirty="0" smtClean="0">
                <a:sym typeface="Wingdings" panose="05000000000000000000" pitchFamily="2" charset="2"/>
              </a:rPr>
              <a:t> with </a:t>
            </a:r>
            <a:r>
              <a:rPr lang="it-IT" b="1" i="1" dirty="0" smtClean="0">
                <a:sym typeface="Wingdings" panose="05000000000000000000" pitchFamily="2" charset="2"/>
              </a:rPr>
              <a:t>a </a:t>
            </a:r>
            <a:r>
              <a:rPr lang="it-IT" b="1" i="1" dirty="0" err="1" smtClean="0">
                <a:sym typeface="Wingdings" panose="05000000000000000000" pitchFamily="2" charset="2"/>
              </a:rPr>
              <a:t>sense</a:t>
            </a:r>
            <a:r>
              <a:rPr lang="it-IT" b="1" i="1" dirty="0" smtClean="0">
                <a:sym typeface="Wingdings" panose="05000000000000000000" pitchFamily="2" charset="2"/>
              </a:rPr>
              <a:t> of </a:t>
            </a:r>
            <a:r>
              <a:rPr lang="it-IT" b="1" i="1" dirty="0" err="1" smtClean="0">
                <a:sym typeface="Wingdings" panose="05000000000000000000" pitchFamily="2" charset="2"/>
              </a:rPr>
              <a:t>distrust</a:t>
            </a:r>
            <a:r>
              <a:rPr lang="it-IT" b="1" i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and </a:t>
            </a:r>
            <a:r>
              <a:rPr lang="it-IT" b="1" i="1" dirty="0" err="1" smtClean="0">
                <a:sym typeface="Wingdings" panose="05000000000000000000" pitchFamily="2" charset="2"/>
              </a:rPr>
              <a:t>without</a:t>
            </a:r>
            <a:r>
              <a:rPr lang="it-IT" b="1" i="1" dirty="0" smtClean="0">
                <a:sym typeface="Wingdings" panose="05000000000000000000" pitchFamily="2" charset="2"/>
              </a:rPr>
              <a:t> a </a:t>
            </a:r>
            <a:r>
              <a:rPr lang="it-IT" b="1" i="1" dirty="0" err="1" smtClean="0">
                <a:sym typeface="Wingdings" panose="05000000000000000000" pitchFamily="2" charset="2"/>
              </a:rPr>
              <a:t>clear</a:t>
            </a:r>
            <a:r>
              <a:rPr lang="it-IT" b="1" i="1" dirty="0" smtClean="0">
                <a:sym typeface="Wingdings" panose="05000000000000000000" pitchFamily="2" charset="2"/>
              </a:rPr>
              <a:t> </a:t>
            </a:r>
            <a:r>
              <a:rPr lang="it-IT" b="1" i="1" dirty="0" err="1" smtClean="0">
                <a:sym typeface="Wingdings" panose="05000000000000000000" pitchFamily="2" charset="2"/>
              </a:rPr>
              <a:t>reference</a:t>
            </a:r>
            <a:r>
              <a:rPr lang="it-IT" b="1" i="1" dirty="0" smtClean="0">
                <a:sym typeface="Wingdings" panose="05000000000000000000" pitchFamily="2" charset="2"/>
              </a:rPr>
              <a:t> </a:t>
            </a:r>
            <a:r>
              <a:rPr lang="it-IT" b="1" i="1" dirty="0" err="1" smtClean="0">
                <a:sym typeface="Wingdings" panose="05000000000000000000" pitchFamily="2" charset="2"/>
              </a:rPr>
              <a:t>point</a:t>
            </a:r>
            <a:r>
              <a:rPr lang="it-IT" dirty="0" smtClean="0">
                <a:sym typeface="Wingdings" panose="05000000000000000000" pitchFamily="2" charset="2"/>
              </a:rPr>
              <a:t>. The </a:t>
            </a:r>
            <a:r>
              <a:rPr lang="it-IT" dirty="0" err="1" smtClean="0">
                <a:sym typeface="Wingdings" panose="05000000000000000000" pitchFamily="2" charset="2"/>
              </a:rPr>
              <a:t>artist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feels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i="1" dirty="0" smtClean="0">
                <a:sym typeface="Wingdings" panose="05000000000000000000" pitchFamily="2" charset="2"/>
              </a:rPr>
              <a:t>alone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b="1" i="1" dirty="0" err="1" smtClean="0">
                <a:sym typeface="Wingdings" panose="05000000000000000000" pitchFamily="2" charset="2"/>
              </a:rPr>
              <a:t>misunderstood</a:t>
            </a:r>
            <a:r>
              <a:rPr lang="it-IT" dirty="0" smtClean="0">
                <a:sym typeface="Wingdings" panose="05000000000000000000" pitchFamily="2" charset="2"/>
              </a:rPr>
              <a:t> and a new </a:t>
            </a:r>
            <a:r>
              <a:rPr lang="it-IT" dirty="0" err="1" smtClean="0">
                <a:sym typeface="Wingdings" panose="05000000000000000000" pitchFamily="2" charset="2"/>
              </a:rPr>
              <a:t>interest</a:t>
            </a:r>
            <a:r>
              <a:rPr lang="it-IT" dirty="0" smtClean="0">
                <a:sym typeface="Wingdings" panose="05000000000000000000" pitchFamily="2" charset="2"/>
              </a:rPr>
              <a:t> in the </a:t>
            </a:r>
            <a:r>
              <a:rPr lang="it-IT" i="1" u="sng" dirty="0" err="1" smtClean="0">
                <a:sym typeface="Wingdings" panose="05000000000000000000" pitchFamily="2" charset="2"/>
              </a:rPr>
              <a:t>inner</a:t>
            </a:r>
            <a:r>
              <a:rPr lang="it-IT" i="1" u="sng" dirty="0" smtClean="0">
                <a:sym typeface="Wingdings" panose="05000000000000000000" pitchFamily="2" charset="2"/>
              </a:rPr>
              <a:t> self </a:t>
            </a:r>
            <a:r>
              <a:rPr lang="it-IT" dirty="0" err="1" smtClean="0">
                <a:sym typeface="Wingdings" panose="05000000000000000000" pitchFamily="2" charset="2"/>
              </a:rPr>
              <a:t>grows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7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Modernism</a:t>
            </a:r>
            <a:r>
              <a:rPr lang="it-IT" dirty="0" smtClean="0"/>
              <a:t>: </a:t>
            </a:r>
            <a:r>
              <a:rPr lang="it-IT" dirty="0" err="1" smtClean="0"/>
              <a:t>features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 radical break with the </a:t>
            </a:r>
            <a:r>
              <a:rPr lang="it-IT" dirty="0" err="1" smtClean="0"/>
              <a:t>literary</a:t>
            </a:r>
            <a:r>
              <a:rPr lang="it-IT" dirty="0" smtClean="0"/>
              <a:t> </a:t>
            </a:r>
            <a:r>
              <a:rPr lang="it-IT" dirty="0" err="1" smtClean="0"/>
              <a:t>tradition</a:t>
            </a:r>
            <a:r>
              <a:rPr lang="it-IT" dirty="0" smtClean="0"/>
              <a:t> of the 19 </a:t>
            </a:r>
            <a:r>
              <a:rPr lang="it-IT" dirty="0" err="1" smtClean="0"/>
              <a:t>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r>
              <a:rPr lang="it-IT" dirty="0" smtClean="0"/>
              <a:t>;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try</a:t>
            </a:r>
            <a:r>
              <a:rPr lang="it-IT" dirty="0" smtClean="0"/>
              <a:t> </a:t>
            </a:r>
            <a:r>
              <a:rPr lang="it-IT" b="1" i="1" dirty="0" smtClean="0"/>
              <a:t>new ways of </a:t>
            </a:r>
            <a:r>
              <a:rPr lang="it-IT" b="1" i="1" dirty="0" err="1" smtClean="0"/>
              <a:t>expression</a:t>
            </a:r>
            <a:r>
              <a:rPr lang="it-IT" b="1" i="1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b="1" i="1" dirty="0" err="1" smtClean="0"/>
              <a:t>experimentation</a:t>
            </a:r>
            <a:r>
              <a:rPr lang="it-IT" dirty="0" smtClean="0"/>
              <a:t> in </a:t>
            </a:r>
            <a:r>
              <a:rPr lang="it-IT" dirty="0" err="1" smtClean="0"/>
              <a:t>form</a:t>
            </a:r>
            <a:r>
              <a:rPr lang="it-IT" dirty="0" smtClean="0"/>
              <a:t> and style;</a:t>
            </a:r>
          </a:p>
          <a:p>
            <a:pPr marL="0" indent="0"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Modernist</a:t>
            </a:r>
            <a:r>
              <a:rPr lang="it-IT" dirty="0" smtClean="0"/>
              <a:t> work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typically</a:t>
            </a:r>
            <a:r>
              <a:rPr lang="it-IT" dirty="0" smtClean="0"/>
              <a:t> </a:t>
            </a:r>
            <a:r>
              <a:rPr lang="it-IT" b="1" dirty="0" err="1" smtClean="0"/>
              <a:t>fragmentary</a:t>
            </a:r>
            <a:r>
              <a:rPr lang="it-IT" dirty="0" smtClean="0"/>
              <a:t> and </a:t>
            </a:r>
            <a:r>
              <a:rPr lang="it-IT" b="1" dirty="0" smtClean="0"/>
              <a:t>relative</a:t>
            </a:r>
            <a:r>
              <a:rPr lang="it-IT" dirty="0" smtClean="0"/>
              <a:t>, </a:t>
            </a:r>
            <a:r>
              <a:rPr lang="it-IT" dirty="0" err="1" smtClean="0"/>
              <a:t>favouring</a:t>
            </a:r>
            <a:r>
              <a:rPr lang="it-IT" dirty="0" smtClean="0"/>
              <a:t> 	</a:t>
            </a:r>
            <a:r>
              <a:rPr lang="it-IT" b="1" i="1" u="sng" dirty="0" err="1" smtClean="0">
                <a:solidFill>
                  <a:srgbClr val="C00000"/>
                </a:solidFill>
              </a:rPr>
              <a:t>subjective</a:t>
            </a:r>
            <a:r>
              <a:rPr lang="it-IT" b="1" i="1" u="sng" dirty="0" smtClean="0">
                <a:solidFill>
                  <a:srgbClr val="C00000"/>
                </a:solidFill>
              </a:rPr>
              <a:t> </a:t>
            </a:r>
            <a:r>
              <a:rPr lang="it-IT" b="1" i="1" u="sng" dirty="0" err="1" smtClean="0">
                <a:solidFill>
                  <a:srgbClr val="C00000"/>
                </a:solidFill>
              </a:rPr>
              <a:t>perceptions</a:t>
            </a:r>
            <a:r>
              <a:rPr lang="it-IT" b="1" i="1" u="sng" dirty="0" smtClean="0">
                <a:solidFill>
                  <a:srgbClr val="C00000"/>
                </a:solidFill>
              </a:rPr>
              <a:t> of reality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the </a:t>
            </a:r>
            <a:r>
              <a:rPr lang="it-IT" i="1" dirty="0" err="1" smtClean="0">
                <a:sym typeface="Wingdings" panose="05000000000000000000" pitchFamily="2" charset="2"/>
              </a:rPr>
              <a:t>truth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is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fragmentary</a:t>
            </a:r>
            <a:r>
              <a:rPr lang="it-IT" i="1" dirty="0" smtClean="0">
                <a:sym typeface="Wingdings" panose="05000000000000000000" pitchFamily="2" charset="2"/>
              </a:rPr>
              <a:t> and 	</a:t>
            </a:r>
            <a:r>
              <a:rPr lang="it-IT" i="1" dirty="0" err="1" smtClean="0">
                <a:sym typeface="Wingdings" panose="05000000000000000000" pitchFamily="2" charset="2"/>
              </a:rPr>
              <a:t>changeble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endParaRPr lang="it-IT" i="1" dirty="0" smtClean="0"/>
          </a:p>
          <a:p>
            <a:pPr algn="just"/>
            <a:r>
              <a:rPr lang="it-IT" dirty="0" err="1" smtClean="0"/>
              <a:t>Urgency</a:t>
            </a:r>
            <a:r>
              <a:rPr lang="it-IT" dirty="0" smtClean="0"/>
              <a:t> to </a:t>
            </a:r>
            <a:r>
              <a:rPr lang="it-IT" dirty="0" err="1" smtClean="0"/>
              <a:t>represent</a:t>
            </a:r>
            <a:r>
              <a:rPr lang="it-IT" dirty="0" smtClean="0"/>
              <a:t> the </a:t>
            </a:r>
            <a:r>
              <a:rPr lang="it-IT" dirty="0" err="1" smtClean="0"/>
              <a:t>variety</a:t>
            </a:r>
            <a:r>
              <a:rPr lang="it-IT" dirty="0" smtClean="0"/>
              <a:t> of </a:t>
            </a:r>
            <a:r>
              <a:rPr lang="it-IT" b="1" dirty="0" err="1" smtClean="0"/>
              <a:t>modern</a:t>
            </a:r>
            <a:r>
              <a:rPr lang="it-IT" b="1" dirty="0" smtClean="0"/>
              <a:t> </a:t>
            </a:r>
            <a:r>
              <a:rPr lang="it-IT" b="1" dirty="0" err="1" smtClean="0"/>
              <a:t>urban</a:t>
            </a:r>
            <a:r>
              <a:rPr lang="it-IT" b="1" dirty="0" smtClean="0"/>
              <a:t> life</a:t>
            </a:r>
            <a:r>
              <a:rPr lang="it-IT" dirty="0" smtClean="0"/>
              <a:t>. </a:t>
            </a:r>
            <a:r>
              <a:rPr lang="it-IT" dirty="0" err="1" smtClean="0"/>
              <a:t>One</a:t>
            </a:r>
            <a:r>
              <a:rPr lang="it-IT" dirty="0" smtClean="0"/>
              <a:t> way of </a:t>
            </a:r>
            <a:r>
              <a:rPr lang="it-IT" dirty="0" err="1" smtClean="0"/>
              <a:t>trying</a:t>
            </a:r>
            <a:r>
              <a:rPr lang="it-IT" dirty="0" smtClean="0"/>
              <a:t> to create </a:t>
            </a:r>
            <a:r>
              <a:rPr lang="it-IT" dirty="0" err="1" smtClean="0"/>
              <a:t>order</a:t>
            </a:r>
            <a:r>
              <a:rPr lang="it-IT" dirty="0" smtClean="0"/>
              <a:t> out of the </a:t>
            </a:r>
            <a:r>
              <a:rPr lang="it-IT" dirty="0" err="1" smtClean="0"/>
              <a:t>chaos</a:t>
            </a:r>
            <a:r>
              <a:rPr lang="it-IT" dirty="0" smtClean="0"/>
              <a:t> of the </a:t>
            </a:r>
            <a:r>
              <a:rPr lang="it-IT" dirty="0" err="1" smtClean="0"/>
              <a:t>modern</a:t>
            </a:r>
            <a:r>
              <a:rPr lang="it-IT" dirty="0" smtClean="0"/>
              <a:t> world </a:t>
            </a:r>
            <a:r>
              <a:rPr lang="it-IT" dirty="0" err="1" smtClean="0"/>
              <a:t>was</a:t>
            </a:r>
            <a:r>
              <a:rPr lang="it-IT" dirty="0" smtClean="0"/>
              <a:t> the </a:t>
            </a:r>
            <a:r>
              <a:rPr lang="it-IT" dirty="0" err="1" smtClean="0"/>
              <a:t>recourse</a:t>
            </a:r>
            <a:r>
              <a:rPr lang="it-IT" dirty="0" smtClean="0"/>
              <a:t> to </a:t>
            </a:r>
            <a:r>
              <a:rPr lang="it-IT" b="1" i="1" dirty="0" smtClean="0"/>
              <a:t>primitive </a:t>
            </a:r>
            <a:r>
              <a:rPr lang="it-IT" b="1" i="1" dirty="0" err="1" smtClean="0"/>
              <a:t>myths</a:t>
            </a:r>
            <a:endParaRPr lang="it-IT" b="1" i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4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Freud’s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of the </a:t>
            </a:r>
            <a:r>
              <a:rPr lang="it-IT" dirty="0" err="1" smtClean="0"/>
              <a:t>unconscious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err="1" smtClean="0"/>
              <a:t>According</a:t>
            </a:r>
            <a:r>
              <a:rPr lang="it-IT" dirty="0" smtClean="0"/>
              <a:t> to Freud the </a:t>
            </a:r>
            <a:r>
              <a:rPr lang="it-IT" dirty="0" err="1" smtClean="0"/>
              <a:t>development</a:t>
            </a:r>
            <a:r>
              <a:rPr lang="it-IT" dirty="0" smtClean="0"/>
              <a:t> of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personality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greatly</a:t>
            </a:r>
            <a:r>
              <a:rPr lang="it-IT" dirty="0" smtClean="0"/>
              <a:t> </a:t>
            </a:r>
            <a:r>
              <a:rPr lang="it-IT" dirty="0" err="1" smtClean="0"/>
              <a:t>affected</a:t>
            </a:r>
            <a:r>
              <a:rPr lang="it-IT" dirty="0" smtClean="0"/>
              <a:t> by the </a:t>
            </a:r>
            <a:r>
              <a:rPr lang="it-IT" b="1" dirty="0" err="1" smtClean="0"/>
              <a:t>unconscious</a:t>
            </a:r>
            <a:r>
              <a:rPr lang="it-IT" dirty="0" smtClean="0"/>
              <a:t>, the </a:t>
            </a:r>
            <a:r>
              <a:rPr lang="it-IT" dirty="0" err="1" smtClean="0"/>
              <a:t>hidden</a:t>
            </a:r>
            <a:r>
              <a:rPr lang="it-IT" dirty="0" smtClean="0"/>
              <a:t> part of </a:t>
            </a:r>
            <a:r>
              <a:rPr lang="it-IT" dirty="0" err="1" smtClean="0"/>
              <a:t>ourselves</a:t>
            </a:r>
            <a:r>
              <a:rPr lang="it-IT" dirty="0" smtClean="0"/>
              <a:t>. Man </a:t>
            </a:r>
            <a:r>
              <a:rPr lang="it-IT" dirty="0" err="1" smtClean="0"/>
              <a:t>has</a:t>
            </a:r>
            <a:r>
              <a:rPr lang="it-IT" dirty="0" smtClean="0"/>
              <a:t> no control of </a:t>
            </a:r>
            <a:r>
              <a:rPr lang="it-IT" dirty="0" err="1" smtClean="0"/>
              <a:t>this</a:t>
            </a:r>
            <a:r>
              <a:rPr lang="it-IT" dirty="0" smtClean="0"/>
              <a:t> side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reason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play no part in </a:t>
            </a:r>
            <a:r>
              <a:rPr lang="it-IT" dirty="0" err="1" smtClean="0"/>
              <a:t>dominating</a:t>
            </a:r>
            <a:r>
              <a:rPr lang="it-IT" dirty="0" smtClean="0"/>
              <a:t> or </a:t>
            </a:r>
            <a:r>
              <a:rPr lang="it-IT" dirty="0" err="1" smtClean="0"/>
              <a:t>influencing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. To </a:t>
            </a:r>
            <a:r>
              <a:rPr lang="it-IT" dirty="0" err="1" smtClean="0"/>
              <a:t>analyse</a:t>
            </a:r>
            <a:r>
              <a:rPr lang="it-IT" dirty="0" smtClean="0"/>
              <a:t> the </a:t>
            </a:r>
            <a:r>
              <a:rPr lang="it-IT" dirty="0" err="1" smtClean="0"/>
              <a:t>unconscious</a:t>
            </a:r>
            <a:r>
              <a:rPr lang="it-IT" dirty="0" smtClean="0"/>
              <a:t> </a:t>
            </a:r>
            <a:r>
              <a:rPr lang="it-IT" dirty="0" err="1" smtClean="0"/>
              <a:t>Feud</a:t>
            </a:r>
            <a:r>
              <a:rPr lang="it-IT" dirty="0" smtClean="0"/>
              <a:t> </a:t>
            </a:r>
            <a:r>
              <a:rPr lang="it-IT" dirty="0" err="1" smtClean="0"/>
              <a:t>gave</a:t>
            </a:r>
            <a:r>
              <a:rPr lang="it-IT" dirty="0" smtClean="0"/>
              <a:t>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 to the </a:t>
            </a:r>
            <a:r>
              <a:rPr lang="it-IT" b="1" dirty="0" err="1" smtClean="0"/>
              <a:t>interpretation</a:t>
            </a:r>
            <a:r>
              <a:rPr lang="it-IT" b="1" dirty="0" smtClean="0"/>
              <a:t> of </a:t>
            </a:r>
            <a:r>
              <a:rPr lang="it-IT" b="1" dirty="0" err="1" smtClean="0"/>
              <a:t>dreams</a:t>
            </a:r>
            <a:r>
              <a:rPr lang="it-IT" b="1" dirty="0" smtClean="0"/>
              <a:t> </a:t>
            </a:r>
            <a:r>
              <a:rPr lang="it-IT" dirty="0" smtClean="0"/>
              <a:t>and to the </a:t>
            </a:r>
            <a:r>
              <a:rPr lang="it-IT" b="1" dirty="0" smtClean="0"/>
              <a:t>free </a:t>
            </a:r>
            <a:r>
              <a:rPr lang="it-IT" b="1" dirty="0" err="1" smtClean="0"/>
              <a:t>association</a:t>
            </a:r>
            <a:r>
              <a:rPr lang="it-IT" b="1" dirty="0" smtClean="0"/>
              <a:t> of </a:t>
            </a:r>
            <a:r>
              <a:rPr lang="it-IT" b="1" dirty="0" err="1" smtClean="0"/>
              <a:t>thoughts</a:t>
            </a:r>
            <a:r>
              <a:rPr lang="it-IT" dirty="0" smtClean="0"/>
              <a:t>, a </a:t>
            </a:r>
            <a:r>
              <a:rPr lang="it-IT" dirty="0" err="1" smtClean="0"/>
              <a:t>theory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i="1" dirty="0" err="1" smtClean="0"/>
              <a:t>each</a:t>
            </a:r>
            <a:r>
              <a:rPr lang="it-IT" i="1" dirty="0" smtClean="0"/>
              <a:t> </a:t>
            </a:r>
            <a:r>
              <a:rPr lang="it-IT" i="1" dirty="0" err="1" smtClean="0"/>
              <a:t>individual</a:t>
            </a:r>
            <a:r>
              <a:rPr lang="it-IT" i="1" dirty="0" smtClean="0"/>
              <a:t> </a:t>
            </a:r>
            <a:r>
              <a:rPr lang="it-IT" i="1" dirty="0" err="1" smtClean="0"/>
              <a:t>associated</a:t>
            </a:r>
            <a:r>
              <a:rPr lang="it-IT" i="1" dirty="0" smtClean="0"/>
              <a:t> </a:t>
            </a:r>
            <a:r>
              <a:rPr lang="it-IT" i="1" dirty="0" err="1" smtClean="0"/>
              <a:t>his</a:t>
            </a:r>
            <a:r>
              <a:rPr lang="it-IT" i="1" dirty="0" smtClean="0"/>
              <a:t> </a:t>
            </a:r>
            <a:r>
              <a:rPr lang="it-IT" i="1" dirty="0" err="1" smtClean="0"/>
              <a:t>ideas</a:t>
            </a:r>
            <a:r>
              <a:rPr lang="it-IT" i="1" dirty="0" smtClean="0"/>
              <a:t> </a:t>
            </a:r>
            <a:r>
              <a:rPr lang="it-IT" i="1" dirty="0" err="1" smtClean="0"/>
              <a:t>freely</a:t>
            </a:r>
            <a:r>
              <a:rPr lang="it-IT" i="1" dirty="0" smtClean="0"/>
              <a:t>, </a:t>
            </a:r>
            <a:r>
              <a:rPr lang="it-IT" i="1" dirty="0" err="1" smtClean="0"/>
              <a:t>guided</a:t>
            </a:r>
            <a:r>
              <a:rPr lang="it-IT" i="1" dirty="0" smtClean="0"/>
              <a:t> by the </a:t>
            </a:r>
            <a:r>
              <a:rPr lang="it-IT" i="1" u="sng" dirty="0" smtClean="0"/>
              <a:t>personal </a:t>
            </a:r>
            <a:r>
              <a:rPr lang="it-IT" i="1" u="sng" dirty="0" err="1" smtClean="0"/>
              <a:t>experiences</a:t>
            </a:r>
            <a:r>
              <a:rPr lang="it-IT" i="1" u="sng" dirty="0" smtClean="0"/>
              <a:t>, </a:t>
            </a:r>
            <a:r>
              <a:rPr lang="it-IT" i="1" u="sng" dirty="0" err="1" smtClean="0"/>
              <a:t>desires</a:t>
            </a:r>
            <a:r>
              <a:rPr lang="it-IT" i="1" u="sng" dirty="0" smtClean="0"/>
              <a:t> and </a:t>
            </a:r>
            <a:r>
              <a:rPr lang="it-IT" i="1" u="sng" dirty="0" err="1" smtClean="0"/>
              <a:t>impulses</a:t>
            </a:r>
            <a:r>
              <a:rPr lang="it-IT" i="1" u="sng" dirty="0" smtClean="0"/>
              <a:t> </a:t>
            </a:r>
            <a:r>
              <a:rPr lang="it-IT" i="1" dirty="0" err="1" smtClean="0"/>
              <a:t>buried</a:t>
            </a:r>
            <a:r>
              <a:rPr lang="it-IT" i="1" dirty="0" smtClean="0"/>
              <a:t> in the </a:t>
            </a:r>
            <a:r>
              <a:rPr lang="it-IT" i="1" dirty="0" err="1" smtClean="0"/>
              <a:t>unconscious</a:t>
            </a:r>
            <a:r>
              <a:rPr lang="it-IT" i="1" dirty="0" smtClean="0"/>
              <a:t>.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Our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perception</a:t>
            </a:r>
            <a:r>
              <a:rPr lang="it-IT" dirty="0" smtClean="0">
                <a:sym typeface="Wingdings" panose="05000000000000000000" pitchFamily="2" charset="2"/>
              </a:rPr>
              <a:t> of reality </a:t>
            </a:r>
            <a:r>
              <a:rPr lang="it-IT" dirty="0" err="1" smtClean="0">
                <a:sym typeface="Wingdings" panose="05000000000000000000" pitchFamily="2" charset="2"/>
              </a:rPr>
              <a:t>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therefore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fundamentally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subjective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ym typeface="Wingdings" panose="05000000000000000000" pitchFamily="2" charset="2"/>
              </a:rPr>
              <a:t>Some </a:t>
            </a:r>
            <a:r>
              <a:rPr lang="it-IT" dirty="0" err="1" smtClean="0">
                <a:sym typeface="Wingdings" panose="05000000000000000000" pitchFamily="2" charset="2"/>
              </a:rPr>
              <a:t>writers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were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fascinated</a:t>
            </a:r>
            <a:r>
              <a:rPr lang="it-IT" dirty="0" smtClean="0">
                <a:sym typeface="Wingdings" panose="05000000000000000000" pitchFamily="2" charset="2"/>
              </a:rPr>
              <a:t> by </a:t>
            </a:r>
            <a:r>
              <a:rPr lang="it-IT" dirty="0" err="1" smtClean="0">
                <a:sym typeface="Wingdings" panose="05000000000000000000" pitchFamily="2" charset="2"/>
              </a:rPr>
              <a:t>his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methods</a:t>
            </a:r>
            <a:r>
              <a:rPr lang="it-IT" dirty="0" smtClean="0">
                <a:sym typeface="Wingdings" panose="05000000000000000000" pitchFamily="2" charset="2"/>
              </a:rPr>
              <a:t> of </a:t>
            </a:r>
            <a:r>
              <a:rPr lang="it-IT" dirty="0" err="1" smtClean="0">
                <a:sym typeface="Wingdings" panose="05000000000000000000" pitchFamily="2" charset="2"/>
              </a:rPr>
              <a:t>investigating</a:t>
            </a:r>
            <a:r>
              <a:rPr lang="it-IT" dirty="0" smtClean="0">
                <a:sym typeface="Wingdings" panose="05000000000000000000" pitchFamily="2" charset="2"/>
              </a:rPr>
              <a:t> human </a:t>
            </a:r>
            <a:r>
              <a:rPr lang="it-IT" dirty="0" err="1" smtClean="0">
                <a:sym typeface="Wingdings" panose="05000000000000000000" pitchFamily="2" charset="2"/>
              </a:rPr>
              <a:t>personality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tried</a:t>
            </a:r>
            <a:r>
              <a:rPr lang="it-IT" dirty="0" smtClean="0">
                <a:sym typeface="Wingdings" panose="05000000000000000000" pitchFamily="2" charset="2"/>
              </a:rPr>
              <a:t> to </a:t>
            </a:r>
            <a:r>
              <a:rPr lang="it-IT" dirty="0" err="1" smtClean="0">
                <a:sym typeface="Wingdings" panose="05000000000000000000" pitchFamily="2" charset="2"/>
              </a:rPr>
              <a:t>apply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them</a:t>
            </a:r>
            <a:r>
              <a:rPr lang="it-IT" dirty="0" smtClean="0">
                <a:sym typeface="Wingdings" panose="05000000000000000000" pitchFamily="2" charset="2"/>
              </a:rPr>
              <a:t> to the </a:t>
            </a:r>
            <a:r>
              <a:rPr lang="it-IT" dirty="0" err="1" smtClean="0">
                <a:sym typeface="Wingdings" panose="05000000000000000000" pitchFamily="2" charset="2"/>
              </a:rPr>
              <a:t>analysis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dirty="0" err="1" smtClean="0">
                <a:sym typeface="Wingdings" panose="05000000000000000000" pitchFamily="2" charset="2"/>
              </a:rPr>
              <a:t>workings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dirty="0" err="1" smtClean="0">
                <a:sym typeface="Wingdings" panose="05000000000000000000" pitchFamily="2" charset="2"/>
              </a:rPr>
              <a:t>mind</a:t>
            </a:r>
            <a:r>
              <a:rPr lang="it-IT" dirty="0" smtClean="0">
                <a:sym typeface="Wingdings" panose="05000000000000000000" pitchFamily="2" charset="2"/>
              </a:rPr>
              <a:t> of </a:t>
            </a:r>
            <a:r>
              <a:rPr lang="it-IT" dirty="0" err="1" smtClean="0">
                <a:sym typeface="Wingdings" panose="05000000000000000000" pitchFamily="2" charset="2"/>
              </a:rPr>
              <a:t>their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characters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(</a:t>
            </a:r>
            <a:r>
              <a:rPr lang="it-IT" dirty="0">
                <a:sym typeface="Wingdings" panose="05000000000000000000" pitchFamily="2" charset="2"/>
              </a:rPr>
              <a:t>J</a:t>
            </a:r>
            <a:r>
              <a:rPr lang="it-IT" dirty="0" smtClean="0">
                <a:sym typeface="Wingdings" panose="05000000000000000000" pitchFamily="2" charset="2"/>
              </a:rPr>
              <a:t>ames Joyce, Virginia Woolf).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19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1040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di Office</vt:lpstr>
      <vt:lpstr>The 20th Century </vt:lpstr>
      <vt:lpstr>Edward VII’s reign and the social reforms</vt:lpstr>
      <vt:lpstr>George V (1910-1936): the war and the post war period</vt:lpstr>
      <vt:lpstr>The Irish Question (1)</vt:lpstr>
      <vt:lpstr>The Irish Question (2)</vt:lpstr>
      <vt:lpstr>Modernism (1900- 1930s)</vt:lpstr>
      <vt:lpstr>Modernism</vt:lpstr>
      <vt:lpstr>Modernism: features </vt:lpstr>
      <vt:lpstr>Freud’s theory of the unconscious</vt:lpstr>
      <vt:lpstr>Presentazione standard di PowerPoint</vt:lpstr>
      <vt:lpstr>Bergson’ s philosophy of «duration» and the relativity theory by Einstein </vt:lpstr>
      <vt:lpstr>Modernism and the novel</vt:lpstr>
      <vt:lpstr>Stream of consciousness techniques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33</cp:revision>
  <dcterms:created xsi:type="dcterms:W3CDTF">2020-02-27T09:25:16Z</dcterms:created>
  <dcterms:modified xsi:type="dcterms:W3CDTF">2020-02-29T19:10:30Z</dcterms:modified>
</cp:coreProperties>
</file>