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637007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                                                   </a:t>
            </a:r>
            <a:r>
              <a:rPr lang="it-IT" sz="2800" b="1" u="sng" dirty="0" smtClean="0"/>
              <a:t>CRONOLOGIA</a:t>
            </a:r>
          </a:p>
          <a:p>
            <a:pPr algn="r"/>
            <a:r>
              <a:rPr lang="it-IT" sz="2000" b="1" dirty="0" smtClean="0"/>
              <a:t>d</a:t>
            </a:r>
            <a:r>
              <a:rPr lang="it-IT" sz="2000" b="1" dirty="0" smtClean="0"/>
              <a:t>egli eventi:</a:t>
            </a:r>
          </a:p>
          <a:p>
            <a:r>
              <a:rPr lang="it-IT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●</a:t>
            </a:r>
            <a:r>
              <a:rPr lang="it-IT" sz="17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LA CONQUISTA DEL LAZIO</a:t>
            </a:r>
          </a:p>
          <a:p>
            <a:r>
              <a:rPr lang="it-IT" sz="1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● </a:t>
            </a:r>
            <a:r>
              <a:rPr lang="it-IT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LE GUERRE CONTRO GLI </a:t>
            </a:r>
            <a:r>
              <a:rPr lang="it-IT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ETRUSCHI</a:t>
            </a:r>
            <a:r>
              <a:rPr lang="it-IT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E I </a:t>
            </a:r>
            <a:r>
              <a:rPr lang="it-IT" sz="17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GALLI</a:t>
            </a:r>
          </a:p>
          <a:p>
            <a:r>
              <a:rPr lang="it-IT" sz="1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● </a:t>
            </a:r>
            <a:r>
              <a:rPr lang="it-IT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LE TRE GUERRE SANNITICHE</a:t>
            </a:r>
          </a:p>
          <a:p>
            <a:r>
              <a:rPr lang="it-IT" sz="1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● </a:t>
            </a:r>
            <a:r>
              <a:rPr lang="it-IT" sz="1700" b="1" dirty="0" smtClean="0">
                <a:solidFill>
                  <a:srgbClr val="EAB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LA GUERRA CONTRO PIRRO</a:t>
            </a:r>
            <a:endParaRPr lang="it-IT" sz="1700" b="1" dirty="0" smtClean="0">
              <a:solidFill>
                <a:srgbClr val="EAB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it-IT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(eventi contemporanei riguardanti la storia della lotta tra patrizi e plebei)</a:t>
            </a:r>
            <a:endParaRPr lang="it-IT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sz="17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 descr="Risultati immagini per CRONOLOG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9711" y="0"/>
            <a:ext cx="2427131" cy="1681404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0" y="2285992"/>
            <a:ext cx="8929719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753 a.C. Fondazione di Roma</a:t>
            </a:r>
          </a:p>
          <a:p>
            <a:r>
              <a:rPr lang="it-IT" dirty="0" smtClean="0"/>
              <a:t>509 a.C. Cacciata dell’ultimo re, Tarquinio il Superbo, ovvero inizio della repubblica.</a:t>
            </a:r>
          </a:p>
          <a:p>
            <a:endParaRPr lang="it-IT" sz="400" dirty="0" smtClean="0"/>
          </a:p>
          <a:p>
            <a:r>
              <a:rPr lang="it-IT" b="1" dirty="0" smtClean="0"/>
              <a:t>496 a.C. </a:t>
            </a:r>
            <a:r>
              <a:rPr lang="it-IT" b="1" dirty="0" smtClean="0">
                <a:solidFill>
                  <a:schemeClr val="accent4"/>
                </a:solidFill>
              </a:rPr>
              <a:t>Vittoria romana al lago </a:t>
            </a:r>
            <a:r>
              <a:rPr lang="it-IT" b="1" dirty="0" err="1" smtClean="0">
                <a:solidFill>
                  <a:schemeClr val="accent4"/>
                </a:solidFill>
              </a:rPr>
              <a:t>Regillo</a:t>
            </a:r>
            <a:r>
              <a:rPr lang="it-IT" b="1" dirty="0" smtClean="0">
                <a:solidFill>
                  <a:schemeClr val="accent4"/>
                </a:solidFill>
              </a:rPr>
              <a:t> contro la lega delle città latine dell’Italia centrale  </a:t>
            </a:r>
          </a:p>
          <a:p>
            <a:r>
              <a:rPr lang="it-IT" b="1" dirty="0" smtClean="0">
                <a:solidFill>
                  <a:schemeClr val="accent4"/>
                </a:solidFill>
              </a:rPr>
              <a:t> </a:t>
            </a:r>
            <a:r>
              <a:rPr lang="it-IT" b="1" dirty="0" smtClean="0">
                <a:solidFill>
                  <a:schemeClr val="accent4"/>
                </a:solidFill>
              </a:rPr>
              <a:t>               libere dal’influenza etrusca   </a:t>
            </a:r>
            <a:r>
              <a:rPr lang="it-IT" sz="1400" b="1" dirty="0" smtClean="0">
                <a:solidFill>
                  <a:prstClr val="black"/>
                </a:solidFill>
              </a:rPr>
              <a:t>(cfr. p.286)</a:t>
            </a:r>
            <a:endParaRPr lang="it-IT" b="1" dirty="0" smtClean="0"/>
          </a:p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494 a.C. Secessione sull’Aventino </a:t>
            </a:r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</a:rPr>
              <a:t>(cfr. p. 278)</a:t>
            </a:r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it-IT" b="1" dirty="0" smtClean="0"/>
              <a:t>493 a.C. </a:t>
            </a:r>
            <a:r>
              <a:rPr lang="it-IT" b="1" dirty="0" smtClean="0">
                <a:solidFill>
                  <a:schemeClr val="accent4"/>
                </a:solidFill>
              </a:rPr>
              <a:t>Il console Spurio </a:t>
            </a:r>
            <a:r>
              <a:rPr lang="it-IT" b="1" dirty="0" err="1" smtClean="0">
                <a:solidFill>
                  <a:schemeClr val="accent4"/>
                </a:solidFill>
              </a:rPr>
              <a:t>Cassio</a:t>
            </a:r>
            <a:r>
              <a:rPr lang="it-IT" b="1" dirty="0" smtClean="0">
                <a:solidFill>
                  <a:schemeClr val="accent4"/>
                </a:solidFill>
              </a:rPr>
              <a:t> firma un </a:t>
            </a:r>
            <a:r>
              <a:rPr lang="it-IT" b="1" i="1" dirty="0" err="1" smtClean="0">
                <a:solidFill>
                  <a:schemeClr val="accent4"/>
                </a:solidFill>
              </a:rPr>
              <a:t>foedus</a:t>
            </a:r>
            <a:r>
              <a:rPr lang="it-IT" b="1" i="1" dirty="0" smtClean="0">
                <a:solidFill>
                  <a:schemeClr val="accent4"/>
                </a:solidFill>
              </a:rPr>
              <a:t> </a:t>
            </a:r>
            <a:r>
              <a:rPr lang="it-IT" b="1" dirty="0" smtClean="0">
                <a:solidFill>
                  <a:schemeClr val="accent4"/>
                </a:solidFill>
              </a:rPr>
              <a:t>con il quale Roma aderisce alla Lega Latina</a:t>
            </a:r>
          </a:p>
          <a:p>
            <a:r>
              <a:rPr lang="it-IT" b="1" dirty="0" smtClean="0">
                <a:solidFill>
                  <a:schemeClr val="accent4"/>
                </a:solidFill>
              </a:rPr>
              <a:t> </a:t>
            </a:r>
            <a:r>
              <a:rPr lang="it-IT" b="1" dirty="0" smtClean="0">
                <a:solidFill>
                  <a:schemeClr val="accent4"/>
                </a:solidFill>
              </a:rPr>
              <a:t>              sconfitta tre anni prima, contro i popoli insediati  sui rilievi appenninici del Lazio:</a:t>
            </a:r>
          </a:p>
          <a:p>
            <a:r>
              <a:rPr lang="it-IT" b="1" dirty="0" smtClean="0">
                <a:solidFill>
                  <a:schemeClr val="accent4"/>
                </a:solidFill>
              </a:rPr>
              <a:t> </a:t>
            </a:r>
            <a:r>
              <a:rPr lang="it-IT" b="1" dirty="0" smtClean="0">
                <a:solidFill>
                  <a:schemeClr val="accent4"/>
                </a:solidFill>
              </a:rPr>
              <a:t>              Sabini, Volsci, Equi, </a:t>
            </a:r>
            <a:r>
              <a:rPr lang="it-IT" b="1" dirty="0" err="1" smtClean="0">
                <a:solidFill>
                  <a:schemeClr val="accent4"/>
                </a:solidFill>
              </a:rPr>
              <a:t>Èrnici</a:t>
            </a:r>
            <a:r>
              <a:rPr lang="it-IT" b="1" dirty="0" smtClean="0">
                <a:solidFill>
                  <a:schemeClr val="accent4"/>
                </a:solidFill>
              </a:rPr>
              <a:t>. </a:t>
            </a:r>
            <a:r>
              <a:rPr lang="it-IT" sz="1400" b="1" dirty="0" smtClean="0"/>
              <a:t>   (cfr. p.286)</a:t>
            </a:r>
            <a:endParaRPr lang="it-IT" b="1" dirty="0" smtClean="0"/>
          </a:p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450 a.C. Primo codice scritto di leggi</a:t>
            </a:r>
          </a:p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445 a.C. Una legge riconosce il matrimonio fra patrizi e plebei </a:t>
            </a:r>
            <a:r>
              <a:rPr lang="it-IT" sz="1400" b="1" dirty="0" smtClean="0">
                <a:solidFill>
                  <a:srgbClr val="9BBB59">
                    <a:lumMod val="50000"/>
                  </a:srgbClr>
                </a:solidFill>
              </a:rPr>
              <a:t>(cfr. p. </a:t>
            </a:r>
            <a:r>
              <a:rPr lang="it-IT" sz="1400" b="1" dirty="0" smtClean="0">
                <a:solidFill>
                  <a:srgbClr val="9BBB59">
                    <a:lumMod val="50000"/>
                  </a:srgbClr>
                </a:solidFill>
              </a:rPr>
              <a:t>279)</a:t>
            </a:r>
          </a:p>
          <a:p>
            <a:r>
              <a:rPr lang="it-IT" b="1" dirty="0" err="1" smtClean="0"/>
              <a:t>----------</a:t>
            </a:r>
            <a:endParaRPr lang="it-IT" sz="2400" b="1" dirty="0" smtClean="0"/>
          </a:p>
          <a:p>
            <a:r>
              <a:rPr lang="it-IT" b="1" dirty="0" smtClean="0"/>
              <a:t>396 a.C. </a:t>
            </a:r>
            <a:r>
              <a:rPr lang="it-IT" b="1" dirty="0" smtClean="0">
                <a:solidFill>
                  <a:srgbClr val="C00000"/>
                </a:solidFill>
              </a:rPr>
              <a:t>Il dittatore Marco Furio Camillo distrugge la città etrusca di </a:t>
            </a:r>
            <a:r>
              <a:rPr lang="it-IT" b="1" dirty="0" err="1" smtClean="0">
                <a:solidFill>
                  <a:srgbClr val="C00000"/>
                </a:solidFill>
              </a:rPr>
              <a:t>Veio</a:t>
            </a:r>
            <a:r>
              <a:rPr lang="it-IT" sz="1400" b="1" dirty="0" smtClean="0">
                <a:solidFill>
                  <a:prstClr val="black"/>
                </a:solidFill>
              </a:rPr>
              <a:t> </a:t>
            </a:r>
            <a:r>
              <a:rPr lang="it-IT" sz="1400" b="1" dirty="0" smtClean="0">
                <a:solidFill>
                  <a:prstClr val="black"/>
                </a:solidFill>
              </a:rPr>
              <a:t>(cfr. p.286</a:t>
            </a:r>
            <a:r>
              <a:rPr lang="it-IT" sz="1400" b="1" dirty="0" smtClean="0">
                <a:solidFill>
                  <a:prstClr val="black"/>
                </a:solidFill>
              </a:rPr>
              <a:t>)</a:t>
            </a:r>
          </a:p>
          <a:p>
            <a:r>
              <a:rPr lang="it-IT" b="1" dirty="0" err="1" smtClean="0">
                <a:solidFill>
                  <a:prstClr val="black"/>
                </a:solidFill>
              </a:rPr>
              <a:t>----------</a:t>
            </a:r>
            <a:endParaRPr lang="it-IT" sz="2400" b="1" dirty="0" smtClean="0"/>
          </a:p>
          <a:p>
            <a:r>
              <a:rPr lang="it-IT" b="1" dirty="0" smtClean="0"/>
              <a:t>390 a.C. </a:t>
            </a:r>
            <a:r>
              <a:rPr lang="it-IT" b="1" dirty="0" smtClean="0">
                <a:solidFill>
                  <a:schemeClr val="accent6"/>
                </a:solidFill>
              </a:rPr>
              <a:t>Tribù celtiche sconfiggono i Romani al fiume </a:t>
            </a:r>
            <a:r>
              <a:rPr lang="it-IT" b="1" dirty="0" err="1" smtClean="0">
                <a:solidFill>
                  <a:schemeClr val="accent6"/>
                </a:solidFill>
              </a:rPr>
              <a:t>Allia</a:t>
            </a:r>
            <a:r>
              <a:rPr lang="it-IT" b="1" dirty="0" smtClean="0">
                <a:solidFill>
                  <a:schemeClr val="accent6"/>
                </a:solidFill>
              </a:rPr>
              <a:t> e mettono a sacco la città di Roma</a:t>
            </a:r>
            <a:r>
              <a:rPr lang="it-IT" sz="1400" b="1" dirty="0" smtClean="0">
                <a:solidFill>
                  <a:prstClr val="black"/>
                </a:solidFill>
              </a:rPr>
              <a:t> </a:t>
            </a:r>
            <a:r>
              <a:rPr lang="it-IT" sz="1400" b="1" dirty="0" smtClean="0">
                <a:solidFill>
                  <a:prstClr val="black"/>
                </a:solidFill>
              </a:rPr>
              <a:t>               </a:t>
            </a:r>
          </a:p>
          <a:p>
            <a:r>
              <a:rPr lang="it-IT" sz="1400" b="1" dirty="0" smtClean="0">
                <a:solidFill>
                  <a:prstClr val="black"/>
                </a:solidFill>
              </a:rPr>
              <a:t> </a:t>
            </a:r>
            <a:r>
              <a:rPr lang="it-IT" sz="1400" b="1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                   (</a:t>
            </a:r>
            <a:r>
              <a:rPr lang="it-IT" sz="1400" b="1" dirty="0" smtClean="0">
                <a:solidFill>
                  <a:prstClr val="black"/>
                </a:solidFill>
              </a:rPr>
              <a:t>cfr. p.286</a:t>
            </a:r>
            <a:r>
              <a:rPr lang="it-IT" sz="1400" b="1" dirty="0" smtClean="0">
                <a:solidFill>
                  <a:prstClr val="black"/>
                </a:solidFill>
              </a:rPr>
              <a:t>)</a:t>
            </a:r>
          </a:p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367 a.C. Due tribuni della plebe promuovono le Leggi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Licinie-Sestie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</a:rPr>
              <a:t>(cfr. p. 292)</a:t>
            </a:r>
          </a:p>
          <a:p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sz="2400" b="1" dirty="0" smtClean="0"/>
          </a:p>
          <a:p>
            <a:endParaRPr lang="it-IT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85728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 smtClean="0"/>
          </a:p>
          <a:p>
            <a:r>
              <a:rPr lang="it-IT" b="1" dirty="0" smtClean="0"/>
              <a:t>343-341 </a:t>
            </a:r>
            <a:r>
              <a:rPr lang="it-IT" b="1" dirty="0" smtClean="0"/>
              <a:t>a.C.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Prima guerra sannitica </a:t>
            </a:r>
            <a:r>
              <a:rPr lang="it-IT" sz="1400" b="1" dirty="0" smtClean="0">
                <a:solidFill>
                  <a:prstClr val="black"/>
                </a:solidFill>
              </a:rPr>
              <a:t>(cfr. p.286-7) </a:t>
            </a:r>
          </a:p>
          <a:p>
            <a:r>
              <a:rPr lang="it-IT" b="1" dirty="0" smtClean="0">
                <a:solidFill>
                  <a:prstClr val="black"/>
                </a:solidFill>
              </a:rPr>
              <a:t>326-304 a.C.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Seconda guerra sannitica | 321 a.c. Resa alle Forche Caudine </a:t>
            </a:r>
            <a:r>
              <a:rPr lang="it-IT" sz="1400" b="1" dirty="0" smtClean="0">
                <a:solidFill>
                  <a:prstClr val="black"/>
                </a:solidFill>
              </a:rPr>
              <a:t>(cfr. p.287) </a:t>
            </a:r>
            <a:r>
              <a:rPr lang="it-IT" b="1" dirty="0" smtClean="0">
                <a:solidFill>
                  <a:prstClr val="black"/>
                </a:solidFill>
              </a:rPr>
              <a:t>|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304 a.C. </a:t>
            </a:r>
          </a:p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Conquista della capitale sannita 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Boviano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400" b="1" dirty="0" smtClean="0">
                <a:solidFill>
                  <a:prstClr val="black"/>
                </a:solidFill>
              </a:rPr>
              <a:t>(cfr. p.287) </a:t>
            </a:r>
            <a:endParaRPr lang="it-IT" b="1" dirty="0" smtClean="0">
              <a:solidFill>
                <a:prstClr val="black"/>
              </a:solidFill>
            </a:endParaRPr>
          </a:p>
          <a:p>
            <a:r>
              <a:rPr lang="it-IT" b="1" dirty="0" smtClean="0">
                <a:solidFill>
                  <a:prstClr val="black"/>
                </a:solidFill>
              </a:rPr>
              <a:t>298-290 a.C.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Terza guerra sannitica | 295 a.C. Vittoria a 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Sentino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| 290 a.C. Vittoria a 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Boviano</a:t>
            </a:r>
            <a:endParaRPr lang="it-I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287 a.C. La legge Ortensia riconosce ai plebisciti il valore di legge vincolante per la comunità</a:t>
            </a:r>
            <a:r>
              <a:rPr lang="it-IT" sz="1400" b="1" dirty="0" smtClean="0">
                <a:solidFill>
                  <a:srgbClr val="9BBB59">
                    <a:lumMod val="50000"/>
                  </a:srgbClr>
                </a:solidFill>
              </a:rPr>
              <a:t>  </a:t>
            </a:r>
          </a:p>
          <a:p>
            <a:r>
              <a:rPr lang="it-IT" sz="1400" b="1" dirty="0" smtClean="0">
                <a:solidFill>
                  <a:srgbClr val="9BBB59">
                    <a:lumMod val="50000"/>
                  </a:srgbClr>
                </a:solidFill>
              </a:rPr>
              <a:t>                    (cfr. p. 292)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it-IT" b="1" dirty="0" err="1" smtClean="0"/>
              <a:t>----------</a:t>
            </a:r>
            <a:endParaRPr lang="it-IT" b="1" dirty="0" smtClean="0"/>
          </a:p>
          <a:p>
            <a:r>
              <a:rPr lang="it-IT" b="1" dirty="0" smtClean="0"/>
              <a:t>282 a.C. </a:t>
            </a:r>
            <a:r>
              <a:rPr lang="it-IT" b="1" dirty="0" smtClean="0">
                <a:solidFill>
                  <a:srgbClr val="EAB200"/>
                </a:solidFill>
              </a:rPr>
              <a:t>Roma invia la propria flotta nel mar Ionio violando il trattato stipulato in precedenza </a:t>
            </a:r>
          </a:p>
          <a:p>
            <a:r>
              <a:rPr lang="it-IT" b="1" dirty="0" smtClean="0">
                <a:solidFill>
                  <a:srgbClr val="EAB200"/>
                </a:solidFill>
              </a:rPr>
              <a:t> </a:t>
            </a:r>
            <a:r>
              <a:rPr lang="it-IT" b="1" dirty="0" smtClean="0">
                <a:solidFill>
                  <a:srgbClr val="EAB200"/>
                </a:solidFill>
              </a:rPr>
              <a:t>              coi Tarantini. </a:t>
            </a:r>
            <a:r>
              <a:rPr lang="it-IT" sz="1400" b="1" dirty="0" smtClean="0">
                <a:solidFill>
                  <a:prstClr val="black"/>
                </a:solidFill>
              </a:rPr>
              <a:t>(</a:t>
            </a:r>
            <a:r>
              <a:rPr lang="it-IT" sz="1400" b="1" dirty="0" smtClean="0">
                <a:solidFill>
                  <a:prstClr val="black"/>
                </a:solidFill>
              </a:rPr>
              <a:t>cfr. p.288)</a:t>
            </a:r>
            <a:endParaRPr lang="it-IT" b="1" dirty="0" smtClean="0">
              <a:solidFill>
                <a:srgbClr val="EAB200"/>
              </a:solidFill>
            </a:endParaRPr>
          </a:p>
          <a:p>
            <a:r>
              <a:rPr lang="it-IT" b="1" dirty="0" smtClean="0"/>
              <a:t>280 a.C. </a:t>
            </a:r>
            <a:r>
              <a:rPr lang="it-IT" b="1" dirty="0" smtClean="0">
                <a:solidFill>
                  <a:srgbClr val="EAB200"/>
                </a:solidFill>
              </a:rPr>
              <a:t>Vittoria di Pirro a </a:t>
            </a:r>
            <a:r>
              <a:rPr lang="it-IT" b="1" dirty="0" err="1" smtClean="0">
                <a:solidFill>
                  <a:srgbClr val="EAB200"/>
                </a:solidFill>
              </a:rPr>
              <a:t>Eraclea</a:t>
            </a:r>
            <a:r>
              <a:rPr lang="it-IT" b="1" dirty="0" smtClean="0">
                <a:solidFill>
                  <a:srgbClr val="EAB200"/>
                </a:solidFill>
              </a:rPr>
              <a:t>, in Lucania</a:t>
            </a:r>
            <a:endParaRPr lang="it-IT" sz="1400" b="1" dirty="0" smtClean="0">
              <a:solidFill>
                <a:prstClr val="black"/>
              </a:solidFill>
            </a:endParaRPr>
          </a:p>
          <a:p>
            <a:r>
              <a:rPr lang="it-IT" b="1" dirty="0" smtClean="0">
                <a:solidFill>
                  <a:prstClr val="black"/>
                </a:solidFill>
              </a:rPr>
              <a:t>279 a.C. </a:t>
            </a:r>
            <a:r>
              <a:rPr lang="it-IT" b="1" dirty="0" smtClean="0">
                <a:solidFill>
                  <a:srgbClr val="EAB200"/>
                </a:solidFill>
              </a:rPr>
              <a:t>Nuova vittoria di Pirro ad Ascoli </a:t>
            </a:r>
            <a:r>
              <a:rPr lang="it-IT" b="1" dirty="0" err="1" smtClean="0">
                <a:solidFill>
                  <a:srgbClr val="EAB200"/>
                </a:solidFill>
              </a:rPr>
              <a:t>Satriano</a:t>
            </a:r>
            <a:r>
              <a:rPr lang="it-IT" b="1" dirty="0" smtClean="0">
                <a:solidFill>
                  <a:srgbClr val="EAB200"/>
                </a:solidFill>
              </a:rPr>
              <a:t> </a:t>
            </a:r>
          </a:p>
          <a:p>
            <a:r>
              <a:rPr lang="it-IT" b="1" dirty="0" smtClean="0"/>
              <a:t>278 a.C</a:t>
            </a:r>
            <a:r>
              <a:rPr lang="it-IT" b="1" dirty="0" smtClean="0">
                <a:solidFill>
                  <a:srgbClr val="FFCC00"/>
                </a:solidFill>
              </a:rPr>
              <a:t>.</a:t>
            </a:r>
            <a:r>
              <a:rPr lang="it-IT" b="1" dirty="0" smtClean="0">
                <a:solidFill>
                  <a:srgbClr val="EAB200"/>
                </a:solidFill>
              </a:rPr>
              <a:t> Pirro accorre in Sicilia ed entra in guerra contro </a:t>
            </a:r>
            <a:r>
              <a:rPr lang="it-IT" b="1" dirty="0" err="1" smtClean="0">
                <a:solidFill>
                  <a:srgbClr val="EAB200"/>
                </a:solidFill>
              </a:rPr>
              <a:t>Cartagine</a:t>
            </a:r>
            <a:endParaRPr lang="it-IT" b="1" dirty="0" smtClean="0">
              <a:solidFill>
                <a:srgbClr val="EAB200"/>
              </a:solidFill>
            </a:endParaRPr>
          </a:p>
          <a:p>
            <a:r>
              <a:rPr lang="it-IT" b="1" dirty="0" smtClean="0"/>
              <a:t>275 a.C. </a:t>
            </a:r>
            <a:r>
              <a:rPr lang="it-IT" b="1" dirty="0" smtClean="0">
                <a:solidFill>
                  <a:srgbClr val="EAB200"/>
                </a:solidFill>
              </a:rPr>
              <a:t>Tornato in Italia è sconfitto dai Romani a Benevento</a:t>
            </a:r>
          </a:p>
          <a:p>
            <a:endParaRPr lang="it-IT" b="1" dirty="0" smtClean="0">
              <a:solidFill>
                <a:srgbClr val="EAB200"/>
              </a:solidFill>
            </a:endParaRPr>
          </a:p>
          <a:p>
            <a:endParaRPr lang="it-IT" b="1" smtClean="0">
              <a:solidFill>
                <a:srgbClr val="EAB200"/>
              </a:solidFill>
            </a:endParaRPr>
          </a:p>
          <a:p>
            <a:endParaRPr lang="it-IT" b="1" dirty="0" smtClean="0">
              <a:solidFill>
                <a:srgbClr val="EAB200"/>
              </a:solidFill>
            </a:endParaRPr>
          </a:p>
          <a:p>
            <a:r>
              <a:rPr lang="it-IT" b="1" dirty="0" smtClean="0"/>
              <a:t>Roma diventa padrona assoluta della penisola italica, che fu sottoposta ad un intenso processo di romanizzazione </a:t>
            </a:r>
            <a:r>
              <a:rPr lang="it-IT" sz="1400" b="1" dirty="0" smtClean="0"/>
              <a:t>(cfr. mappa concettuale di p. 290)</a:t>
            </a:r>
            <a:endParaRPr lang="it-IT" b="1" dirty="0" smtClean="0"/>
          </a:p>
          <a:p>
            <a:endParaRPr lang="it-IT" b="1" dirty="0" smtClean="0">
              <a:solidFill>
                <a:srgbClr val="EAB200"/>
              </a:solidFill>
            </a:endParaRPr>
          </a:p>
          <a:p>
            <a:endParaRPr lang="it-IT" b="1" dirty="0" smtClean="0">
              <a:solidFill>
                <a:srgbClr val="EAB200"/>
              </a:solidFill>
            </a:endParaRPr>
          </a:p>
          <a:p>
            <a:r>
              <a:rPr lang="it-IT" b="1" dirty="0" smtClean="0">
                <a:solidFill>
                  <a:srgbClr val="FFCC00"/>
                </a:solidFill>
              </a:rPr>
              <a:t>  </a:t>
            </a:r>
            <a:r>
              <a:rPr lang="it-IT" b="1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431</Words>
  <PresentationFormat>Presentazione su schermo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Naty</dc:creator>
  <cp:lastModifiedBy>Naty</cp:lastModifiedBy>
  <cp:revision>13</cp:revision>
  <dcterms:created xsi:type="dcterms:W3CDTF">2017-09-28T18:05:04Z</dcterms:created>
  <dcterms:modified xsi:type="dcterms:W3CDTF">2017-09-30T09:26:12Z</dcterms:modified>
</cp:coreProperties>
</file>