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2" r:id="rId7"/>
    <p:sldId id="265" r:id="rId8"/>
    <p:sldId id="266" r:id="rId9"/>
    <p:sldId id="268" r:id="rId10"/>
    <p:sldId id="269" r:id="rId11"/>
    <p:sldId id="270" r:id="rId12"/>
    <p:sldId id="272" r:id="rId13"/>
    <p:sldId id="273" r:id="rId14"/>
    <p:sldId id="274" r:id="rId15"/>
    <p:sldId id="271" r:id="rId16"/>
    <p:sldId id="275" r:id="rId17"/>
    <p:sldId id="276" r:id="rId1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1">
        <a:schemeClr val="bg1"/>
      </p:bgRef>
    </p:bg>
    <p:spTree>
      <p:nvGrpSpPr>
        <p:cNvPr id="1" name=""/>
        <p:cNvGrpSpPr/>
        <p:nvPr/>
      </p:nvGrpSpPr>
      <p:grpSpPr>
        <a:xfrm>
          <a:off x="0" y="0"/>
          <a:ext cx="0" cy="0"/>
          <a:chOff x="0" y="0"/>
          <a:chExt cx="0" cy="0"/>
        </a:xfrm>
      </p:grpSpPr>
      <p:sp>
        <p:nvSpPr>
          <p:cNvPr id="8" name="Titolo 7"/>
          <p:cNvSpPr>
            <a:spLocks noGrp="1"/>
          </p:cNvSpPr>
          <p:nvPr>
            <p:ph type="ctrTitle"/>
          </p:nvPr>
        </p:nvSpPr>
        <p:spPr>
          <a:xfrm>
            <a:off x="2286000" y="3124200"/>
            <a:ext cx="6172200" cy="1894362"/>
          </a:xfrm>
        </p:spPr>
        <p:txBody>
          <a:bodyPr/>
          <a:lstStyle>
            <a:lvl1pPr>
              <a:defRPr b="1"/>
            </a:lvl1pPr>
          </a:lstStyle>
          <a:p>
            <a:r>
              <a:rPr kumimoji="0" lang="it-IT" smtClean="0"/>
              <a:t>Fare clic per modificare lo stile del titolo</a:t>
            </a:r>
            <a:endParaRPr kumimoji="0" lang="en-US"/>
          </a:p>
        </p:txBody>
      </p:sp>
      <p:sp>
        <p:nvSpPr>
          <p:cNvPr id="9" name="Sottotitolo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bwMode="auto">
          <a:xfrm rot="5400000">
            <a:off x="7764621" y="1174097"/>
            <a:ext cx="2286000" cy="381000"/>
          </a:xfrm>
        </p:spPr>
        <p:txBody>
          <a:bodyPr/>
          <a:lstStyle/>
          <a:p>
            <a:fld id="{FE06D2A0-4509-403D-888B-61F16300D0AC}" type="datetimeFigureOut">
              <a:rPr lang="it-IT" smtClean="0"/>
              <a:pPr/>
              <a:t>20/01/2019</a:t>
            </a:fld>
            <a:endParaRPr lang="it-IT"/>
          </a:p>
        </p:txBody>
      </p:sp>
      <p:sp>
        <p:nvSpPr>
          <p:cNvPr id="17" name="Segnaposto piè di pagina 16"/>
          <p:cNvSpPr>
            <a:spLocks noGrp="1"/>
          </p:cNvSpPr>
          <p:nvPr>
            <p:ph type="ftr" sz="quarter" idx="11"/>
          </p:nvPr>
        </p:nvSpPr>
        <p:spPr bwMode="auto">
          <a:xfrm rot="5400000">
            <a:off x="7077269" y="4181669"/>
            <a:ext cx="3657600" cy="384048"/>
          </a:xfrm>
        </p:spPr>
        <p:txBody>
          <a:bodyPr/>
          <a:lstStyle/>
          <a:p>
            <a:endParaRPr lang="it-IT"/>
          </a:p>
        </p:txBody>
      </p:sp>
      <p:sp>
        <p:nvSpPr>
          <p:cNvPr id="10" name="Rettangolo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ttangolo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ttangolo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ttore 1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ttore 1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ttore 1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ttangolo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egnaposto numero diapositiva 28"/>
          <p:cNvSpPr>
            <a:spLocks noGrp="1"/>
          </p:cNvSpPr>
          <p:nvPr>
            <p:ph type="sldNum" sz="quarter" idx="12"/>
          </p:nvPr>
        </p:nvSpPr>
        <p:spPr bwMode="auto">
          <a:xfrm>
            <a:off x="1325544" y="4928702"/>
            <a:ext cx="609600" cy="517524"/>
          </a:xfrm>
        </p:spPr>
        <p:txBody>
          <a:bodyPr/>
          <a:lstStyle/>
          <a:p>
            <a:fld id="{80DBF710-7F83-4115-9FA2-5E3CA613974D}" type="slidenum">
              <a:rPr lang="it-IT" smtClean="0"/>
              <a:pPr/>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FE06D2A0-4509-403D-888B-61F16300D0AC}" type="datetimeFigureOut">
              <a:rPr lang="it-IT" smtClean="0"/>
              <a:pPr/>
              <a:t>20/01/2019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0DBF710-7F83-4115-9FA2-5E3CA613974D}"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9"/>
            <a:ext cx="167640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FE06D2A0-4509-403D-888B-61F16300D0AC}" type="datetimeFigureOut">
              <a:rPr lang="it-IT" smtClean="0"/>
              <a:pPr/>
              <a:t>20/01/2019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0DBF710-7F83-4115-9FA2-5E3CA613974D}"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8" name="Segnaposto contenuto 7"/>
          <p:cNvSpPr>
            <a:spLocks noGrp="1"/>
          </p:cNvSpPr>
          <p:nvPr>
            <p:ph sz="quarter" idx="1"/>
          </p:nvPr>
        </p:nvSpPr>
        <p:spPr>
          <a:xfrm>
            <a:off x="457200" y="1600200"/>
            <a:ext cx="7467600" cy="4873752"/>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4"/>
          </p:nvPr>
        </p:nvSpPr>
        <p:spPr/>
        <p:txBody>
          <a:bodyPr rtlCol="0"/>
          <a:lstStyle/>
          <a:p>
            <a:fld id="{FE06D2A0-4509-403D-888B-61F16300D0AC}" type="datetimeFigureOut">
              <a:rPr lang="it-IT" smtClean="0"/>
              <a:pPr/>
              <a:t>20/01/2019</a:t>
            </a:fld>
            <a:endParaRPr lang="it-IT"/>
          </a:p>
        </p:txBody>
      </p:sp>
      <p:sp>
        <p:nvSpPr>
          <p:cNvPr id="9" name="Segnaposto numero diapositiva 8"/>
          <p:cNvSpPr>
            <a:spLocks noGrp="1"/>
          </p:cNvSpPr>
          <p:nvPr>
            <p:ph type="sldNum" sz="quarter" idx="15"/>
          </p:nvPr>
        </p:nvSpPr>
        <p:spPr/>
        <p:txBody>
          <a:bodyPr rtlCol="0"/>
          <a:lstStyle/>
          <a:p>
            <a:fld id="{80DBF710-7F83-4115-9FA2-5E3CA613974D}" type="slidenum">
              <a:rPr lang="it-IT" smtClean="0"/>
              <a:pPr/>
              <a:t>‹N›</a:t>
            </a:fld>
            <a:endParaRPr lang="it-IT"/>
          </a:p>
        </p:txBody>
      </p:sp>
      <p:sp>
        <p:nvSpPr>
          <p:cNvPr id="10" name="Segnaposto piè di pagina 9"/>
          <p:cNvSpPr>
            <a:spLocks noGrp="1"/>
          </p:cNvSpPr>
          <p:nvPr>
            <p:ph type="ftr" sz="quarter" idx="16"/>
          </p:nvPr>
        </p:nvSpPr>
        <p:spPr/>
        <p:txBody>
          <a:bodyPr rtlCol="0"/>
          <a:lstStyle/>
          <a:p>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2286000" y="2895600"/>
            <a:ext cx="6172200" cy="2053590"/>
          </a:xfrm>
        </p:spPr>
        <p:txBody>
          <a:bodyPr/>
          <a:lstStyle>
            <a:lvl1pPr algn="l">
              <a:buNone/>
              <a:defRPr sz="3000" b="1" cap="small" baseline="0"/>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bwMode="auto">
          <a:xfrm rot="5400000">
            <a:off x="7763256" y="1170432"/>
            <a:ext cx="2286000" cy="381000"/>
          </a:xfrm>
        </p:spPr>
        <p:txBody>
          <a:bodyPr/>
          <a:lstStyle/>
          <a:p>
            <a:fld id="{FE06D2A0-4509-403D-888B-61F16300D0AC}" type="datetimeFigureOut">
              <a:rPr lang="it-IT" smtClean="0"/>
              <a:pPr/>
              <a:t>20/01/2019</a:t>
            </a:fld>
            <a:endParaRPr lang="it-IT"/>
          </a:p>
        </p:txBody>
      </p:sp>
      <p:sp>
        <p:nvSpPr>
          <p:cNvPr id="5" name="Segnaposto piè di pagina 4"/>
          <p:cNvSpPr>
            <a:spLocks noGrp="1"/>
          </p:cNvSpPr>
          <p:nvPr>
            <p:ph type="ftr" sz="quarter" idx="11"/>
          </p:nvPr>
        </p:nvSpPr>
        <p:spPr bwMode="auto">
          <a:xfrm rot="5400000">
            <a:off x="7077456" y="4178808"/>
            <a:ext cx="3657600" cy="384048"/>
          </a:xfrm>
        </p:spPr>
        <p:txBody>
          <a:bodyPr/>
          <a:lstStyle/>
          <a:p>
            <a:endParaRPr lang="it-IT"/>
          </a:p>
        </p:txBody>
      </p:sp>
      <p:sp>
        <p:nvSpPr>
          <p:cNvPr id="9" name="Rettangolo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tangolo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ttore 1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ttore 1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ttangolo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ttore 1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egnaposto numero diapositiva 5"/>
          <p:cNvSpPr>
            <a:spLocks noGrp="1"/>
          </p:cNvSpPr>
          <p:nvPr>
            <p:ph type="sldNum" sz="quarter" idx="12"/>
          </p:nvPr>
        </p:nvSpPr>
        <p:spPr bwMode="auto">
          <a:xfrm>
            <a:off x="1340616" y="4928702"/>
            <a:ext cx="609600" cy="517524"/>
          </a:xfrm>
        </p:spPr>
        <p:txBody>
          <a:bodyPr/>
          <a:lstStyle/>
          <a:p>
            <a:fld id="{80DBF710-7F83-4115-9FA2-5E3CA613974D}"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p>
            <a:fld id="{FE06D2A0-4509-403D-888B-61F16300D0AC}" type="datetimeFigureOut">
              <a:rPr lang="it-IT" smtClean="0"/>
              <a:pPr/>
              <a:t>20/01/2019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0DBF710-7F83-4115-9FA2-5E3CA613974D}" type="slidenum">
              <a:rPr lang="it-IT" smtClean="0"/>
              <a:pPr/>
              <a:t>‹N›</a:t>
            </a:fld>
            <a:endParaRPr lang="it-IT"/>
          </a:p>
        </p:txBody>
      </p:sp>
      <p:sp>
        <p:nvSpPr>
          <p:cNvPr id="9" name="Segnaposto contenuto 8"/>
          <p:cNvSpPr>
            <a:spLocks noGrp="1"/>
          </p:cNvSpPr>
          <p:nvPr>
            <p:ph sz="quarter" idx="1"/>
          </p:nvPr>
        </p:nvSpPr>
        <p:spPr>
          <a:xfrm>
            <a:off x="457200" y="1600200"/>
            <a:ext cx="3657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1" name="Segnaposto contenuto 10"/>
          <p:cNvSpPr>
            <a:spLocks noGrp="1"/>
          </p:cNvSpPr>
          <p:nvPr>
            <p:ph sz="quarter" idx="2"/>
          </p:nvPr>
        </p:nvSpPr>
        <p:spPr>
          <a:xfrm>
            <a:off x="4270248" y="1600200"/>
            <a:ext cx="3657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7543800" cy="1143000"/>
          </a:xfrm>
        </p:spPr>
        <p:txBody>
          <a:bodyPr anchor="b"/>
          <a:lstStyle>
            <a:lvl1pPr>
              <a:defRPr/>
            </a:lvl1pPr>
          </a:lstStyle>
          <a:p>
            <a:r>
              <a:rPr kumimoji="0" lang="it-IT" smtClean="0"/>
              <a:t>Fare clic per modificare lo stile del titolo</a:t>
            </a:r>
            <a:endParaRPr kumimoji="0" lang="en-US"/>
          </a:p>
        </p:txBody>
      </p:sp>
      <p:sp>
        <p:nvSpPr>
          <p:cNvPr id="7" name="Segnaposto data 6"/>
          <p:cNvSpPr>
            <a:spLocks noGrp="1"/>
          </p:cNvSpPr>
          <p:nvPr>
            <p:ph type="dt" sz="half" idx="10"/>
          </p:nvPr>
        </p:nvSpPr>
        <p:spPr/>
        <p:txBody>
          <a:bodyPr/>
          <a:lstStyle/>
          <a:p>
            <a:fld id="{FE06D2A0-4509-403D-888B-61F16300D0AC}" type="datetimeFigureOut">
              <a:rPr lang="it-IT" smtClean="0"/>
              <a:pPr/>
              <a:t>20/01/2019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0DBF710-7F83-4115-9FA2-5E3CA613974D}" type="slidenum">
              <a:rPr lang="it-IT" smtClean="0"/>
              <a:pPr/>
              <a:t>‹N›</a:t>
            </a:fld>
            <a:endParaRPr lang="it-IT"/>
          </a:p>
        </p:txBody>
      </p:sp>
      <p:sp>
        <p:nvSpPr>
          <p:cNvPr id="11" name="Segnaposto contenuto 10"/>
          <p:cNvSpPr>
            <a:spLocks noGrp="1"/>
          </p:cNvSpPr>
          <p:nvPr>
            <p:ph sz="quarter" idx="2"/>
          </p:nvPr>
        </p:nvSpPr>
        <p:spPr>
          <a:xfrm>
            <a:off x="457200" y="2362200"/>
            <a:ext cx="3657600" cy="3886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quarter" idx="4"/>
          </p:nvPr>
        </p:nvSpPr>
        <p:spPr>
          <a:xfrm>
            <a:off x="4371975" y="2362200"/>
            <a:ext cx="3657600" cy="3886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2" name="Segnaposto testo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
        <p:nvSpPr>
          <p:cNvPr id="14" name="Segnaposto testo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6" name="Segnaposto data 5"/>
          <p:cNvSpPr>
            <a:spLocks noGrp="1"/>
          </p:cNvSpPr>
          <p:nvPr>
            <p:ph type="dt" sz="half" idx="10"/>
          </p:nvPr>
        </p:nvSpPr>
        <p:spPr/>
        <p:txBody>
          <a:bodyPr rtlCol="0"/>
          <a:lstStyle/>
          <a:p>
            <a:fld id="{FE06D2A0-4509-403D-888B-61F16300D0AC}" type="datetimeFigureOut">
              <a:rPr lang="it-IT" smtClean="0"/>
              <a:pPr/>
              <a:t>20/01/2019</a:t>
            </a:fld>
            <a:endParaRPr lang="it-IT"/>
          </a:p>
        </p:txBody>
      </p:sp>
      <p:sp>
        <p:nvSpPr>
          <p:cNvPr id="7" name="Segnaposto numero diapositiva 6"/>
          <p:cNvSpPr>
            <a:spLocks noGrp="1"/>
          </p:cNvSpPr>
          <p:nvPr>
            <p:ph type="sldNum" sz="quarter" idx="11"/>
          </p:nvPr>
        </p:nvSpPr>
        <p:spPr/>
        <p:txBody>
          <a:bodyPr rtlCol="0"/>
          <a:lstStyle/>
          <a:p>
            <a:fld id="{80DBF710-7F83-4115-9FA2-5E3CA613974D}" type="slidenum">
              <a:rPr lang="it-IT" smtClean="0"/>
              <a:pPr/>
              <a:t>‹N›</a:t>
            </a:fld>
            <a:endParaRPr lang="it-IT"/>
          </a:p>
        </p:txBody>
      </p:sp>
      <p:sp>
        <p:nvSpPr>
          <p:cNvPr id="8" name="Segnaposto piè di pagina 7"/>
          <p:cNvSpPr>
            <a:spLocks noGrp="1"/>
          </p:cNvSpPr>
          <p:nvPr>
            <p:ph type="ftr" sz="quarter" idx="12"/>
          </p:nvPr>
        </p:nvSpPr>
        <p:spPr/>
        <p:txBody>
          <a:bodyPr rtlCol="0"/>
          <a:lstStyle/>
          <a:p>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E06D2A0-4509-403D-888B-61F16300D0AC}" type="datetimeFigureOut">
              <a:rPr lang="it-IT" smtClean="0"/>
              <a:pPr/>
              <a:t>20/01/2019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0DBF710-7F83-4115-9FA2-5E3CA613974D}"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Ref idx="1001">
        <a:schemeClr val="bg1"/>
      </p:bgRef>
    </p:bg>
    <p:spTree>
      <p:nvGrpSpPr>
        <p:cNvPr id="1" name=""/>
        <p:cNvGrpSpPr/>
        <p:nvPr/>
      </p:nvGrpSpPr>
      <p:grpSpPr>
        <a:xfrm>
          <a:off x="0" y="0"/>
          <a:ext cx="0" cy="0"/>
          <a:chOff x="0" y="0"/>
          <a:chExt cx="0" cy="0"/>
        </a:xfrm>
      </p:grpSpPr>
      <p:sp>
        <p:nvSpPr>
          <p:cNvPr id="10" name="Connettore 1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olo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8" name="Connettore 1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ttore 1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ttore 1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ttangolo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Segnaposto contenuto 17"/>
          <p:cNvSpPr>
            <a:spLocks noGrp="1"/>
          </p:cNvSpPr>
          <p:nvPr>
            <p:ph sz="quarter" idx="1"/>
          </p:nvPr>
        </p:nvSpPr>
        <p:spPr>
          <a:xfrm>
            <a:off x="304800" y="274320"/>
            <a:ext cx="5638800" cy="6327648"/>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1" name="Segnaposto data 20"/>
          <p:cNvSpPr>
            <a:spLocks noGrp="1"/>
          </p:cNvSpPr>
          <p:nvPr>
            <p:ph type="dt" sz="half" idx="14"/>
          </p:nvPr>
        </p:nvSpPr>
        <p:spPr/>
        <p:txBody>
          <a:bodyPr rtlCol="0"/>
          <a:lstStyle/>
          <a:p>
            <a:fld id="{FE06D2A0-4509-403D-888B-61F16300D0AC}" type="datetimeFigureOut">
              <a:rPr lang="it-IT" smtClean="0"/>
              <a:pPr/>
              <a:t>20/01/2019</a:t>
            </a:fld>
            <a:endParaRPr lang="it-IT"/>
          </a:p>
        </p:txBody>
      </p:sp>
      <p:sp>
        <p:nvSpPr>
          <p:cNvPr id="22" name="Segnaposto numero diapositiva 21"/>
          <p:cNvSpPr>
            <a:spLocks noGrp="1"/>
          </p:cNvSpPr>
          <p:nvPr>
            <p:ph type="sldNum" sz="quarter" idx="15"/>
          </p:nvPr>
        </p:nvSpPr>
        <p:spPr/>
        <p:txBody>
          <a:bodyPr rtlCol="0"/>
          <a:lstStyle/>
          <a:p>
            <a:fld id="{80DBF710-7F83-4115-9FA2-5E3CA613974D}" type="slidenum">
              <a:rPr lang="it-IT" smtClean="0"/>
              <a:pPr/>
              <a:t>‹N›</a:t>
            </a:fld>
            <a:endParaRPr lang="it-IT"/>
          </a:p>
        </p:txBody>
      </p:sp>
      <p:sp>
        <p:nvSpPr>
          <p:cNvPr id="23" name="Segnaposto piè di pagina 22"/>
          <p:cNvSpPr>
            <a:spLocks noGrp="1"/>
          </p:cNvSpPr>
          <p:nvPr>
            <p:ph type="ftr" sz="quarter" idx="16"/>
          </p:nvPr>
        </p:nvSpPr>
        <p:spPr/>
        <p:txBody>
          <a:bodyPr rtlCol="0"/>
          <a:lstStyle/>
          <a:p>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Connettore 1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olo 1"/>
          <p:cNvSpPr>
            <a:spLocks noGrp="1"/>
          </p:cNvSpPr>
          <p:nvPr>
            <p:ph type="title"/>
          </p:nvPr>
        </p:nvSpPr>
        <p:spPr>
          <a:xfrm rot="5400000">
            <a:off x="3350133" y="3200400"/>
            <a:ext cx="6309360" cy="457200"/>
          </a:xfrm>
        </p:spPr>
        <p:txBody>
          <a:bodyPr anchor="b"/>
          <a:lstStyle>
            <a:lvl1pPr algn="l">
              <a:buNone/>
              <a:defRPr sz="2000" b="1"/>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it-IT" smtClean="0"/>
              <a:t>Fare clic sull'icona per inserire un'immagine</a:t>
            </a:r>
            <a:endParaRPr kumimoji="0" lang="en-US" dirty="0"/>
          </a:p>
        </p:txBody>
      </p:sp>
      <p:sp>
        <p:nvSpPr>
          <p:cNvPr id="4" name="Segnaposto testo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10" name="Connettore 1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ttangolo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ttore 1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ttore 1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ttore 1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egnaposto data 16"/>
          <p:cNvSpPr>
            <a:spLocks noGrp="1"/>
          </p:cNvSpPr>
          <p:nvPr>
            <p:ph type="dt" sz="half" idx="10"/>
          </p:nvPr>
        </p:nvSpPr>
        <p:spPr/>
        <p:txBody>
          <a:bodyPr rtlCol="0"/>
          <a:lstStyle/>
          <a:p>
            <a:fld id="{FE06D2A0-4509-403D-888B-61F16300D0AC}" type="datetimeFigureOut">
              <a:rPr lang="it-IT" smtClean="0"/>
              <a:pPr/>
              <a:t>20/01/2019</a:t>
            </a:fld>
            <a:endParaRPr lang="it-IT"/>
          </a:p>
        </p:txBody>
      </p:sp>
      <p:sp>
        <p:nvSpPr>
          <p:cNvPr id="18" name="Segnaposto numero diapositiva 17"/>
          <p:cNvSpPr>
            <a:spLocks noGrp="1"/>
          </p:cNvSpPr>
          <p:nvPr>
            <p:ph type="sldNum" sz="quarter" idx="11"/>
          </p:nvPr>
        </p:nvSpPr>
        <p:spPr/>
        <p:txBody>
          <a:bodyPr rtlCol="0"/>
          <a:lstStyle/>
          <a:p>
            <a:fld id="{80DBF710-7F83-4115-9FA2-5E3CA613974D}" type="slidenum">
              <a:rPr lang="it-IT" smtClean="0"/>
              <a:pPr/>
              <a:t>‹N›</a:t>
            </a:fld>
            <a:endParaRPr lang="it-IT"/>
          </a:p>
        </p:txBody>
      </p:sp>
      <p:sp>
        <p:nvSpPr>
          <p:cNvPr id="21" name="Segnaposto piè di pagina 20"/>
          <p:cNvSpPr>
            <a:spLocks noGrp="1"/>
          </p:cNvSpPr>
          <p:nvPr>
            <p:ph type="ftr" sz="quarter" idx="12"/>
          </p:nvPr>
        </p:nvSpPr>
        <p:spPr/>
        <p:txBody>
          <a:bodyPr rtlCol="0"/>
          <a:lstStyle/>
          <a:p>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ttore 1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egnaposto titolo 21"/>
          <p:cNvSpPr>
            <a:spLocks noGrp="1"/>
          </p:cNvSpPr>
          <p:nvPr>
            <p:ph type="title"/>
          </p:nvPr>
        </p:nvSpPr>
        <p:spPr>
          <a:xfrm>
            <a:off x="457200" y="274638"/>
            <a:ext cx="7467600" cy="1143000"/>
          </a:xfrm>
          <a:prstGeom prst="rect">
            <a:avLst/>
          </a:prstGeom>
        </p:spPr>
        <p:txBody>
          <a:bodyPr vert="horz" anchor="b">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FE06D2A0-4509-403D-888B-61F16300D0AC}" type="datetimeFigureOut">
              <a:rPr lang="it-IT" smtClean="0"/>
              <a:pPr/>
              <a:t>20/01/2019</a:t>
            </a:fld>
            <a:endParaRPr lang="it-IT"/>
          </a:p>
        </p:txBody>
      </p:sp>
      <p:sp>
        <p:nvSpPr>
          <p:cNvPr id="3" name="Segnaposto piè di pagina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it-IT"/>
          </a:p>
        </p:txBody>
      </p:sp>
      <p:sp>
        <p:nvSpPr>
          <p:cNvPr id="7" name="Connettore 1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ttore 1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ttangolo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egnaposto numero diapositiva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0DBF710-7F83-4115-9FA2-5E3CA613974D}"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promessisposi.weebly.com/tonio.html" TargetMode="External"/><Relationship Id="rId13" Type="http://schemas.openxmlformats.org/officeDocument/2006/relationships/image" Target="../media/image10.jpeg"/><Relationship Id="rId3" Type="http://schemas.openxmlformats.org/officeDocument/2006/relationships/hyperlink" Target="https://promessisposi.weebly.com/perpetua.html" TargetMode="External"/><Relationship Id="rId7" Type="http://schemas.openxmlformats.org/officeDocument/2006/relationships/hyperlink" Target="https://promessisposi.weebly.com/menico.html" TargetMode="External"/><Relationship Id="rId12" Type="http://schemas.openxmlformats.org/officeDocument/2006/relationships/hyperlink" Target="https://promessisposi.weebly.com/pescarenico.html" TargetMode="External"/><Relationship Id="rId2" Type="http://schemas.openxmlformats.org/officeDocument/2006/relationships/hyperlink" Target="https://promessisposi.weebly.com/agnese.html" TargetMode="External"/><Relationship Id="rId1" Type="http://schemas.openxmlformats.org/officeDocument/2006/relationships/slideLayout" Target="../slideLayouts/slideLayout2.xml"/><Relationship Id="rId6" Type="http://schemas.openxmlformats.org/officeDocument/2006/relationships/hyperlink" Target="https://promessisposi.weebly.com/don-abbondio.html" TargetMode="External"/><Relationship Id="rId11" Type="http://schemas.openxmlformats.org/officeDocument/2006/relationships/hyperlink" Target="https://promessisposi.weebly.com/bravi.html" TargetMode="External"/><Relationship Id="rId5" Type="http://schemas.openxmlformats.org/officeDocument/2006/relationships/hyperlink" Target="https://promessisposi.weebly.com/lucia.html" TargetMode="External"/><Relationship Id="rId10" Type="http://schemas.openxmlformats.org/officeDocument/2006/relationships/hyperlink" Target="https://promessisposi.weebly.com/padre-cristoforo.html" TargetMode="External"/><Relationship Id="rId4" Type="http://schemas.openxmlformats.org/officeDocument/2006/relationships/hyperlink" Target="https://promessisposi.weebly.com/renzo.html" TargetMode="External"/><Relationship Id="rId9" Type="http://schemas.openxmlformats.org/officeDocument/2006/relationships/hyperlink" Target="https://promessisposi.weebly.com/gervaso.html"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promessisposi.weebly.com/griso.html" TargetMode="External"/><Relationship Id="rId3" Type="http://schemas.openxmlformats.org/officeDocument/2006/relationships/hyperlink" Target="https://promessisposi.weebly.com/ambrogio.html" TargetMode="External"/><Relationship Id="rId7" Type="http://schemas.openxmlformats.org/officeDocument/2006/relationships/hyperlink" Target="https://promessisposi.weebly.com/bravi.html" TargetMode="External"/><Relationship Id="rId2" Type="http://schemas.openxmlformats.org/officeDocument/2006/relationships/hyperlink" Target="https://promessisposi.weebly.com/paese-di-renzo-e-lucia.html" TargetMode="External"/><Relationship Id="rId1" Type="http://schemas.openxmlformats.org/officeDocument/2006/relationships/slideLayout" Target="../slideLayouts/slideLayout2.xml"/><Relationship Id="rId6" Type="http://schemas.openxmlformats.org/officeDocument/2006/relationships/hyperlink" Target="https://promessisposi.weebly.com/agnese.html" TargetMode="External"/><Relationship Id="rId5" Type="http://schemas.openxmlformats.org/officeDocument/2006/relationships/hyperlink" Target="https://promessisposi.weebly.com/perpetua.html" TargetMode="External"/><Relationship Id="rId10" Type="http://schemas.openxmlformats.org/officeDocument/2006/relationships/hyperlink" Target="https://promessisposi.weebly.com/console.html" TargetMode="External"/><Relationship Id="rId4" Type="http://schemas.openxmlformats.org/officeDocument/2006/relationships/hyperlink" Target="https://promessisposi.weebly.com/don-abbondio.html" TargetMode="External"/><Relationship Id="rId9" Type="http://schemas.openxmlformats.org/officeDocument/2006/relationships/hyperlink" Target="https://promessisposi.weebly.com/lucia.html" TargetMode="External"/></Relationships>
</file>

<file path=ppt/slides/_rels/slide12.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hyperlink" Target="https://promessisposi.weebly.com/agnese.html" TargetMode="External"/><Relationship Id="rId7" Type="http://schemas.openxmlformats.org/officeDocument/2006/relationships/hyperlink" Target="https://promessisposi.weebly.com/fra-fazio.html" TargetMode="External"/><Relationship Id="rId2" Type="http://schemas.openxmlformats.org/officeDocument/2006/relationships/hyperlink" Target="https://promessisposi.weebly.com/renzo.html" TargetMode="External"/><Relationship Id="rId1" Type="http://schemas.openxmlformats.org/officeDocument/2006/relationships/slideLayout" Target="../slideLayouts/slideLayout2.xml"/><Relationship Id="rId6" Type="http://schemas.openxmlformats.org/officeDocument/2006/relationships/hyperlink" Target="https://promessisposi.weebly.com/padre-cristoforo.html" TargetMode="External"/><Relationship Id="rId5" Type="http://schemas.openxmlformats.org/officeDocument/2006/relationships/hyperlink" Target="https://promessisposi.weebly.com/menico.html" TargetMode="External"/><Relationship Id="rId4" Type="http://schemas.openxmlformats.org/officeDocument/2006/relationships/hyperlink" Target="https://promessisposi.weebly.com/lucia.html"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promessisposi.weebly.com/milano.html" TargetMode="External"/><Relationship Id="rId3" Type="http://schemas.openxmlformats.org/officeDocument/2006/relationships/hyperlink" Target="https://promessisposi.weebly.com/menico.html" TargetMode="External"/><Relationship Id="rId7" Type="http://schemas.openxmlformats.org/officeDocument/2006/relationships/hyperlink" Target="https://promessisposi.weebly.com/renzo.html" TargetMode="External"/><Relationship Id="rId2" Type="http://schemas.openxmlformats.org/officeDocument/2006/relationships/hyperlink" Target="https://promessisposi.weebly.com/padre-cristoforo.html" TargetMode="External"/><Relationship Id="rId1" Type="http://schemas.openxmlformats.org/officeDocument/2006/relationships/slideLayout" Target="../slideLayouts/slideLayout2.xml"/><Relationship Id="rId6" Type="http://schemas.openxmlformats.org/officeDocument/2006/relationships/hyperlink" Target="https://promessisposi.weebly.com/monza.html" TargetMode="External"/><Relationship Id="rId11" Type="http://schemas.openxmlformats.org/officeDocument/2006/relationships/image" Target="../media/image12.jpeg"/><Relationship Id="rId5" Type="http://schemas.openxmlformats.org/officeDocument/2006/relationships/hyperlink" Target="https://promessisposi.weebly.com/paese-di-renzo-e-lucia.html" TargetMode="External"/><Relationship Id="rId10" Type="http://schemas.openxmlformats.org/officeDocument/2006/relationships/hyperlink" Target="https://promessisposi.weebly.com/don-rodrigo.html" TargetMode="External"/><Relationship Id="rId4" Type="http://schemas.openxmlformats.org/officeDocument/2006/relationships/hyperlink" Target="https://promessisposi.weebly.com/lucia.html" TargetMode="External"/><Relationship Id="rId9" Type="http://schemas.openxmlformats.org/officeDocument/2006/relationships/hyperlink" Target="https://promessisposi.weebly.com/agnese.html"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promessisposi.weebly.com/adda.html" TargetMode="External"/><Relationship Id="rId3" Type="http://schemas.openxmlformats.org/officeDocument/2006/relationships/hyperlink" Target="https://promessisposi.weebly.com/agnese.html" TargetMode="External"/><Relationship Id="rId7" Type="http://schemas.openxmlformats.org/officeDocument/2006/relationships/hyperlink" Target="https://promessisposi.weebly.com/don-rodrigo.html" TargetMode="External"/><Relationship Id="rId2" Type="http://schemas.openxmlformats.org/officeDocument/2006/relationships/hyperlink" Target="https://promessisposi.weebly.com/renzo.html" TargetMode="External"/><Relationship Id="rId1" Type="http://schemas.openxmlformats.org/officeDocument/2006/relationships/slideLayout" Target="../slideLayouts/slideLayout2.xml"/><Relationship Id="rId6" Type="http://schemas.openxmlformats.org/officeDocument/2006/relationships/hyperlink" Target="https://promessisposi.weebly.com/palazzo-di-don-rodrigo.html" TargetMode="External"/><Relationship Id="rId5" Type="http://schemas.openxmlformats.org/officeDocument/2006/relationships/hyperlink" Target="https://promessisposi.weebly.com/paese-di-renzo-e-lucia.html" TargetMode="External"/><Relationship Id="rId4" Type="http://schemas.openxmlformats.org/officeDocument/2006/relationships/hyperlink" Target="https://promessisposi.weebly.com/lucia.html" TargetMode="External"/><Relationship Id="rId9" Type="http://schemas.openxmlformats.org/officeDocument/2006/relationships/image" Target="../media/image13.jpeg"/></Relationships>
</file>

<file path=ppt/slides/_rels/slide15.xml.rels><?xml version="1.0" encoding="UTF-8" standalone="yes"?>
<Relationships xmlns="http://schemas.openxmlformats.org/package/2006/relationships"><Relationship Id="rId8" Type="http://schemas.openxmlformats.org/officeDocument/2006/relationships/hyperlink" Target="https://promessisposi.weebly.com/perpetua.html" TargetMode="External"/><Relationship Id="rId13" Type="http://schemas.openxmlformats.org/officeDocument/2006/relationships/hyperlink" Target="https://promessisposi.weebly.com/console.html" TargetMode="External"/><Relationship Id="rId18" Type="http://schemas.openxmlformats.org/officeDocument/2006/relationships/hyperlink" Target="https://promessisposi.weebly.com/monza.html" TargetMode="External"/><Relationship Id="rId3" Type="http://schemas.openxmlformats.org/officeDocument/2006/relationships/hyperlink" Target="https://promessisposi.weebly.com/bravi.html" TargetMode="External"/><Relationship Id="rId7" Type="http://schemas.openxmlformats.org/officeDocument/2006/relationships/hyperlink" Target="https://promessisposi.weebly.com/agnese.html" TargetMode="External"/><Relationship Id="rId12" Type="http://schemas.openxmlformats.org/officeDocument/2006/relationships/hyperlink" Target="https://promessisposi.weebly.com/capitolo-vii.html" TargetMode="External"/><Relationship Id="rId17" Type="http://schemas.openxmlformats.org/officeDocument/2006/relationships/hyperlink" Target="https://promessisposi.weebly.com/capitolo-ix.html" TargetMode="External"/><Relationship Id="rId2" Type="http://schemas.openxmlformats.org/officeDocument/2006/relationships/hyperlink" Target="https://promessisposi.weebly.com/lucia.html" TargetMode="External"/><Relationship Id="rId16" Type="http://schemas.openxmlformats.org/officeDocument/2006/relationships/hyperlink" Target="https://promessisposi.weebly.com/peste.html" TargetMode="External"/><Relationship Id="rId20" Type="http://schemas.openxmlformats.org/officeDocument/2006/relationships/hyperlink" Target="https://promessisposi.weebly.com/capitolo-i.html" TargetMode="External"/><Relationship Id="rId1" Type="http://schemas.openxmlformats.org/officeDocument/2006/relationships/slideLayout" Target="../slideLayouts/slideLayout2.xml"/><Relationship Id="rId6" Type="http://schemas.openxmlformats.org/officeDocument/2006/relationships/hyperlink" Target="https://promessisposi.weebly.com/menico.html" TargetMode="External"/><Relationship Id="rId11" Type="http://schemas.openxmlformats.org/officeDocument/2006/relationships/hyperlink" Target="https://promessisposi.weebly.com/capitolo-xxiv.html" TargetMode="External"/><Relationship Id="rId5" Type="http://schemas.openxmlformats.org/officeDocument/2006/relationships/hyperlink" Target="https://promessisposi.weebly.com/griso.html" TargetMode="External"/><Relationship Id="rId15" Type="http://schemas.openxmlformats.org/officeDocument/2006/relationships/hyperlink" Target="https://promessisposi.weebly.com/milano.html" TargetMode="External"/><Relationship Id="rId10" Type="http://schemas.openxmlformats.org/officeDocument/2006/relationships/hyperlink" Target="https://promessisposi.weebly.com/federigo-borromeo.html" TargetMode="External"/><Relationship Id="rId19" Type="http://schemas.openxmlformats.org/officeDocument/2006/relationships/hyperlink" Target="https://promessisposi.weebly.com/gertrude.html" TargetMode="External"/><Relationship Id="rId4" Type="http://schemas.openxmlformats.org/officeDocument/2006/relationships/hyperlink" Target="https://promessisposi.weebly.com/don-abbondio.html" TargetMode="External"/><Relationship Id="rId9" Type="http://schemas.openxmlformats.org/officeDocument/2006/relationships/hyperlink" Target="https://promessisposi.weebly.com/padre-cristoforo.html" TargetMode="External"/><Relationship Id="rId14" Type="http://schemas.openxmlformats.org/officeDocument/2006/relationships/hyperlink" Target="https://promessisposi.weebly.com/paese-di-renzo-e-lucia.html"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promessisposi.weebly.com/perpetua.html" TargetMode="External"/><Relationship Id="rId13" Type="http://schemas.openxmlformats.org/officeDocument/2006/relationships/hyperlink" Target="https://promessisposi.weebly.com/console.html" TargetMode="External"/><Relationship Id="rId18" Type="http://schemas.openxmlformats.org/officeDocument/2006/relationships/hyperlink" Target="https://promessisposi.weebly.com/monza.html" TargetMode="External"/><Relationship Id="rId3" Type="http://schemas.openxmlformats.org/officeDocument/2006/relationships/hyperlink" Target="https://promessisposi.weebly.com/bravi.html" TargetMode="External"/><Relationship Id="rId7" Type="http://schemas.openxmlformats.org/officeDocument/2006/relationships/hyperlink" Target="https://promessisposi.weebly.com/agnese.html" TargetMode="External"/><Relationship Id="rId12" Type="http://schemas.openxmlformats.org/officeDocument/2006/relationships/hyperlink" Target="https://promessisposi.weebly.com/capitolo-vii.html" TargetMode="External"/><Relationship Id="rId17" Type="http://schemas.openxmlformats.org/officeDocument/2006/relationships/hyperlink" Target="https://promessisposi.weebly.com/capitolo-ix.html" TargetMode="External"/><Relationship Id="rId2" Type="http://schemas.openxmlformats.org/officeDocument/2006/relationships/hyperlink" Target="https://promessisposi.weebly.com/lucia.html" TargetMode="External"/><Relationship Id="rId16" Type="http://schemas.openxmlformats.org/officeDocument/2006/relationships/hyperlink" Target="https://promessisposi.weebly.com/peste.html" TargetMode="External"/><Relationship Id="rId20" Type="http://schemas.openxmlformats.org/officeDocument/2006/relationships/hyperlink" Target="https://promessisposi.weebly.com/capitolo-i.html" TargetMode="External"/><Relationship Id="rId1" Type="http://schemas.openxmlformats.org/officeDocument/2006/relationships/slideLayout" Target="../slideLayouts/slideLayout2.xml"/><Relationship Id="rId6" Type="http://schemas.openxmlformats.org/officeDocument/2006/relationships/hyperlink" Target="https://promessisposi.weebly.com/menico.html" TargetMode="External"/><Relationship Id="rId11" Type="http://schemas.openxmlformats.org/officeDocument/2006/relationships/hyperlink" Target="https://promessisposi.weebly.com/capitolo-xxiv.html" TargetMode="External"/><Relationship Id="rId5" Type="http://schemas.openxmlformats.org/officeDocument/2006/relationships/hyperlink" Target="https://promessisposi.weebly.com/griso.html" TargetMode="External"/><Relationship Id="rId15" Type="http://schemas.openxmlformats.org/officeDocument/2006/relationships/hyperlink" Target="https://promessisposi.weebly.com/milano.html" TargetMode="External"/><Relationship Id="rId10" Type="http://schemas.openxmlformats.org/officeDocument/2006/relationships/hyperlink" Target="https://promessisposi.weebly.com/federigo-borromeo.html" TargetMode="External"/><Relationship Id="rId19" Type="http://schemas.openxmlformats.org/officeDocument/2006/relationships/hyperlink" Target="https://promessisposi.weebly.com/gertrude.html" TargetMode="External"/><Relationship Id="rId4" Type="http://schemas.openxmlformats.org/officeDocument/2006/relationships/hyperlink" Target="https://promessisposi.weebly.com/don-abbondio.html" TargetMode="External"/><Relationship Id="rId9" Type="http://schemas.openxmlformats.org/officeDocument/2006/relationships/hyperlink" Target="https://promessisposi.weebly.com/padre-cristoforo.html" TargetMode="External"/><Relationship Id="rId14" Type="http://schemas.openxmlformats.org/officeDocument/2006/relationships/hyperlink" Target="https://promessisposi.weebly.com/paese-di-renzo-e-lucia.html"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promessisposi.weebly.com/renzo.html" TargetMode="External"/><Relationship Id="rId13" Type="http://schemas.openxmlformats.org/officeDocument/2006/relationships/hyperlink" Target="https://promessisposi.weebly.com/bergamo.html" TargetMode="External"/><Relationship Id="rId3" Type="http://schemas.openxmlformats.org/officeDocument/2006/relationships/hyperlink" Target="https://promessisposi.weebly.com/lucia.html" TargetMode="External"/><Relationship Id="rId7" Type="http://schemas.openxmlformats.org/officeDocument/2006/relationships/hyperlink" Target="https://promessisposi.weebly.com/milano.html" TargetMode="External"/><Relationship Id="rId12" Type="http://schemas.openxmlformats.org/officeDocument/2006/relationships/hyperlink" Target="https://promessisposi.weebly.com/carestia.html" TargetMode="External"/><Relationship Id="rId2" Type="http://schemas.openxmlformats.org/officeDocument/2006/relationships/hyperlink" Target="https://promessisposi.weebly.com/paese-di-renzo-e-lucia.html" TargetMode="External"/><Relationship Id="rId1" Type="http://schemas.openxmlformats.org/officeDocument/2006/relationships/slideLayout" Target="../slideLayouts/slideLayout2.xml"/><Relationship Id="rId6" Type="http://schemas.openxmlformats.org/officeDocument/2006/relationships/hyperlink" Target="https://promessisposi.weebly.com/gertrude.html" TargetMode="External"/><Relationship Id="rId11" Type="http://schemas.openxmlformats.org/officeDocument/2006/relationships/hyperlink" Target="https://promessisposi.weebly.com/tonio.html" TargetMode="External"/><Relationship Id="rId5" Type="http://schemas.openxmlformats.org/officeDocument/2006/relationships/hyperlink" Target="https://promessisposi.weebly.com/monza.html" TargetMode="External"/><Relationship Id="rId15" Type="http://schemas.openxmlformats.org/officeDocument/2006/relationships/hyperlink" Target="https://promessisposi.weebly.com/tumulto-di-s-martino.html" TargetMode="External"/><Relationship Id="rId10" Type="http://schemas.openxmlformats.org/officeDocument/2006/relationships/hyperlink" Target="https://promessisposi.weebly.com/capitolo-vi.html" TargetMode="External"/><Relationship Id="rId4" Type="http://schemas.openxmlformats.org/officeDocument/2006/relationships/hyperlink" Target="https://promessisposi.weebly.com/don-rodrigo.html" TargetMode="External"/><Relationship Id="rId9" Type="http://schemas.openxmlformats.org/officeDocument/2006/relationships/hyperlink" Target="https://promessisposi.weebly.com/peste.html" TargetMode="External"/><Relationship Id="rId14" Type="http://schemas.openxmlformats.org/officeDocument/2006/relationships/hyperlink" Target="https://promessisposi.weebly.com/capitolo-xii.html"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promessisposi.weebly.com/don-abbondio.html" TargetMode="External"/><Relationship Id="rId13" Type="http://schemas.openxmlformats.org/officeDocument/2006/relationships/hyperlink" Target="https://promessisposi.weebly.com/padre-cristoforo.html" TargetMode="External"/><Relationship Id="rId18" Type="http://schemas.openxmlformats.org/officeDocument/2006/relationships/hyperlink" Target="https://promessisposi.weebly.com/giustizia.html" TargetMode="External"/><Relationship Id="rId3" Type="http://schemas.openxmlformats.org/officeDocument/2006/relationships/hyperlink" Target="https://promessisposi.weebly.com/lucia.html" TargetMode="External"/><Relationship Id="rId7" Type="http://schemas.openxmlformats.org/officeDocument/2006/relationships/hyperlink" Target="https://promessisposi.weebly.com/perpetua.html" TargetMode="External"/><Relationship Id="rId12" Type="http://schemas.openxmlformats.org/officeDocument/2006/relationships/hyperlink" Target="https://promessisposi.weebly.com/ambrogio.html" TargetMode="External"/><Relationship Id="rId17" Type="http://schemas.openxmlformats.org/officeDocument/2006/relationships/hyperlink" Target="https://promessisposi.weebly.com/pescarenico.html" TargetMode="External"/><Relationship Id="rId2" Type="http://schemas.openxmlformats.org/officeDocument/2006/relationships/hyperlink" Target="https://promessisposi.weebly.com/renzo.html" TargetMode="External"/><Relationship Id="rId16" Type="http://schemas.openxmlformats.org/officeDocument/2006/relationships/hyperlink" Target="https://promessisposi.weebly.com/paese-di-renzo-e-lucia.html" TargetMode="External"/><Relationship Id="rId20" Type="http://schemas.openxmlformats.org/officeDocument/2006/relationships/hyperlink" Target="https://promessisposi.weebly.com/chiesa-e-religione.html" TargetMode="External"/><Relationship Id="rId1" Type="http://schemas.openxmlformats.org/officeDocument/2006/relationships/slideLayout" Target="../slideLayouts/slideLayout7.xml"/><Relationship Id="rId6" Type="http://schemas.openxmlformats.org/officeDocument/2006/relationships/hyperlink" Target="https://promessisposi.weebly.com/gervaso.html" TargetMode="External"/><Relationship Id="rId11" Type="http://schemas.openxmlformats.org/officeDocument/2006/relationships/hyperlink" Target="https://promessisposi.weebly.com/menico.html" TargetMode="External"/><Relationship Id="rId5" Type="http://schemas.openxmlformats.org/officeDocument/2006/relationships/hyperlink" Target="https://promessisposi.weebly.com/tonio.html" TargetMode="External"/><Relationship Id="rId15" Type="http://schemas.openxmlformats.org/officeDocument/2006/relationships/hyperlink" Target="https://promessisposi.weebly.com/fra-fazio.html" TargetMode="External"/><Relationship Id="rId10" Type="http://schemas.openxmlformats.org/officeDocument/2006/relationships/hyperlink" Target="https://promessisposi.weebly.com/bravi.html" TargetMode="External"/><Relationship Id="rId19" Type="http://schemas.openxmlformats.org/officeDocument/2006/relationships/hyperlink" Target="https://promessisposi.weebly.com/nobilta-e-potere.html" TargetMode="External"/><Relationship Id="rId4" Type="http://schemas.openxmlformats.org/officeDocument/2006/relationships/hyperlink" Target="https://promessisposi.weebly.com/agnese.html" TargetMode="External"/><Relationship Id="rId9" Type="http://schemas.openxmlformats.org/officeDocument/2006/relationships/hyperlink" Target="https://promessisposi.weebly.com/griso.html" TargetMode="External"/><Relationship Id="rId14" Type="http://schemas.openxmlformats.org/officeDocument/2006/relationships/hyperlink" Target="https://promessisposi.weebly.com/console.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promessisposi.weebly.com/tonio.html" TargetMode="External"/><Relationship Id="rId2" Type="http://schemas.openxmlformats.org/officeDocument/2006/relationships/hyperlink" Target="https://promessisposi.weebly.com/perpetua.html" TargetMode="Externa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hyperlink" Target="https://promessisposi.weebly.com/gervaso.html" TargetMode="External"/></Relationships>
</file>

<file path=ppt/slides/_rels/slide4.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hyperlink" Target="https://promessisposi.weebly.com/gervaso.html" TargetMode="External"/><Relationship Id="rId7" Type="http://schemas.openxmlformats.org/officeDocument/2006/relationships/hyperlink" Target="https://promessisposi.weebly.com/don-abbondio.html" TargetMode="External"/><Relationship Id="rId2" Type="http://schemas.openxmlformats.org/officeDocument/2006/relationships/hyperlink" Target="https://promessisposi.weebly.com/tonio.html" TargetMode="External"/><Relationship Id="rId1" Type="http://schemas.openxmlformats.org/officeDocument/2006/relationships/slideLayout" Target="../slideLayouts/slideLayout2.xml"/><Relationship Id="rId6" Type="http://schemas.openxmlformats.org/officeDocument/2006/relationships/hyperlink" Target="https://promessisposi.weebly.com/lucia.html" TargetMode="External"/><Relationship Id="rId5" Type="http://schemas.openxmlformats.org/officeDocument/2006/relationships/hyperlink" Target="https://promessisposi.weebly.com/renzo.html" TargetMode="External"/><Relationship Id="rId4" Type="http://schemas.openxmlformats.org/officeDocument/2006/relationships/hyperlink" Target="https://promessisposi.weebly.com/agnese.html"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promessisposi.weebly.com/tonio.html" TargetMode="External"/><Relationship Id="rId2" Type="http://schemas.openxmlformats.org/officeDocument/2006/relationships/hyperlink" Target="https://promessisposi.weebly.com/don-abbondio.html" TargetMode="Externa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hyperlink" Target="https://promessisposi.weebly.com/lucia.html" TargetMode="External"/><Relationship Id="rId4" Type="http://schemas.openxmlformats.org/officeDocument/2006/relationships/hyperlink" Target="https://promessisposi.weebly.com/gervaso.html" TargetMode="External"/></Relationships>
</file>

<file path=ppt/slides/_rels/slide6.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hyperlink" Target="https://promessisposi.weebly.com/lucia.html" TargetMode="External"/><Relationship Id="rId7" Type="http://schemas.openxmlformats.org/officeDocument/2006/relationships/hyperlink" Target="https://promessisposi.weebly.com/perpetua.html" TargetMode="External"/><Relationship Id="rId2" Type="http://schemas.openxmlformats.org/officeDocument/2006/relationships/hyperlink" Target="https://promessisposi.weebly.com/renzo.html" TargetMode="External"/><Relationship Id="rId1" Type="http://schemas.openxmlformats.org/officeDocument/2006/relationships/slideLayout" Target="../slideLayouts/slideLayout2.xml"/><Relationship Id="rId6" Type="http://schemas.openxmlformats.org/officeDocument/2006/relationships/hyperlink" Target="https://promessisposi.weebly.com/don-abbondio.html" TargetMode="External"/><Relationship Id="rId5" Type="http://schemas.openxmlformats.org/officeDocument/2006/relationships/hyperlink" Target="https://promessisposi.weebly.com/gervaso.html" TargetMode="External"/><Relationship Id="rId4" Type="http://schemas.openxmlformats.org/officeDocument/2006/relationships/hyperlink" Target="https://promessisposi.weebly.com/tonio.html"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promessisposi.weebly.com/ambrogio.html" TargetMode="External"/><Relationship Id="rId3" Type="http://schemas.openxmlformats.org/officeDocument/2006/relationships/hyperlink" Target="https://promessisposi.weebly.com/perpetua.html" TargetMode="External"/><Relationship Id="rId7" Type="http://schemas.openxmlformats.org/officeDocument/2006/relationships/hyperlink" Target="https://promessisposi.weebly.com/gervaso.html" TargetMode="External"/><Relationship Id="rId2" Type="http://schemas.openxmlformats.org/officeDocument/2006/relationships/hyperlink" Target="https://promessisposi.weebly.com/don-abbondio.html" TargetMode="External"/><Relationship Id="rId1" Type="http://schemas.openxmlformats.org/officeDocument/2006/relationships/slideLayout" Target="../slideLayouts/slideLayout2.xml"/><Relationship Id="rId6" Type="http://schemas.openxmlformats.org/officeDocument/2006/relationships/hyperlink" Target="https://promessisposi.weebly.com/lucia.html" TargetMode="External"/><Relationship Id="rId5" Type="http://schemas.openxmlformats.org/officeDocument/2006/relationships/hyperlink" Target="https://promessisposi.weebly.com/tonio.html" TargetMode="External"/><Relationship Id="rId10" Type="http://schemas.openxmlformats.org/officeDocument/2006/relationships/image" Target="../media/image7.jpeg"/><Relationship Id="rId4" Type="http://schemas.openxmlformats.org/officeDocument/2006/relationships/hyperlink" Target="https://promessisposi.weebly.com/renzo.html" TargetMode="External"/><Relationship Id="rId9" Type="http://schemas.openxmlformats.org/officeDocument/2006/relationships/hyperlink" Target="https://promessisposi.weebly.com/paese-di-renzo-e-lucia.html"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s://promessisposi.weebly.com/bergamo.html" TargetMode="External"/><Relationship Id="rId3" Type="http://schemas.openxmlformats.org/officeDocument/2006/relationships/hyperlink" Target="https://promessisposi.weebly.com/perpetua.html" TargetMode="External"/><Relationship Id="rId7" Type="http://schemas.openxmlformats.org/officeDocument/2006/relationships/hyperlink" Target="https://promessisposi.weebly.com/renzo.html" TargetMode="External"/><Relationship Id="rId2" Type="http://schemas.openxmlformats.org/officeDocument/2006/relationships/hyperlink" Target="https://promessisposi.weebly.com/agnese.html" TargetMode="External"/><Relationship Id="rId1" Type="http://schemas.openxmlformats.org/officeDocument/2006/relationships/slideLayout" Target="../slideLayouts/slideLayout2.xml"/><Relationship Id="rId6" Type="http://schemas.openxmlformats.org/officeDocument/2006/relationships/hyperlink" Target="https://promessisposi.weebly.com/griso.html" TargetMode="External"/><Relationship Id="rId5" Type="http://schemas.openxmlformats.org/officeDocument/2006/relationships/hyperlink" Target="https://promessisposi.weebly.com/paese-di-renzo-e-lucia.html" TargetMode="External"/><Relationship Id="rId4" Type="http://schemas.openxmlformats.org/officeDocument/2006/relationships/hyperlink" Target="https://promessisposi.weebly.com/bravi.html" TargetMode="External"/><Relationship Id="rId9" Type="http://schemas.openxmlformats.org/officeDocument/2006/relationships/image" Target="../media/image8.jpeg"/></Relationships>
</file>

<file path=ppt/slides/_rels/slide9.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hyperlink" Target="https://promessisposi.weebly.com/menico.html" TargetMode="External"/><Relationship Id="rId7" Type="http://schemas.openxmlformats.org/officeDocument/2006/relationships/hyperlink" Target="https://promessisposi.weebly.com/griso.html" TargetMode="External"/><Relationship Id="rId2" Type="http://schemas.openxmlformats.org/officeDocument/2006/relationships/hyperlink" Target="https://promessisposi.weebly.com/bravi.html" TargetMode="External"/><Relationship Id="rId1" Type="http://schemas.openxmlformats.org/officeDocument/2006/relationships/slideLayout" Target="../slideLayouts/slideLayout2.xml"/><Relationship Id="rId6" Type="http://schemas.openxmlformats.org/officeDocument/2006/relationships/hyperlink" Target="https://promessisposi.weebly.com/agnese.html" TargetMode="External"/><Relationship Id="rId5" Type="http://schemas.openxmlformats.org/officeDocument/2006/relationships/hyperlink" Target="https://promessisposi.weebly.com/lucia.html" TargetMode="External"/><Relationship Id="rId4" Type="http://schemas.openxmlformats.org/officeDocument/2006/relationships/hyperlink" Target="https://promessisposi.weebly.com/padre-cristoforo.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PROMESSI SPOSI</a:t>
            </a:r>
            <a:endParaRPr lang="it-IT" dirty="0"/>
          </a:p>
        </p:txBody>
      </p:sp>
      <p:sp>
        <p:nvSpPr>
          <p:cNvPr id="3" name="Sottotitolo 2"/>
          <p:cNvSpPr>
            <a:spLocks noGrp="1"/>
          </p:cNvSpPr>
          <p:nvPr>
            <p:ph type="subTitle" idx="1"/>
          </p:nvPr>
        </p:nvSpPr>
        <p:spPr/>
        <p:txBody>
          <a:bodyPr>
            <a:normAutofit/>
          </a:bodyPr>
          <a:lstStyle/>
          <a:p>
            <a:r>
              <a:rPr lang="it-IT" sz="2000" dirty="0" smtClean="0"/>
              <a:t>CAPITOLO </a:t>
            </a:r>
            <a:r>
              <a:rPr lang="it-IT" sz="2000" dirty="0" smtClean="0"/>
              <a:t>VIII</a:t>
            </a:r>
            <a:endParaRPr lang="it-IT" sz="2000" dirty="0"/>
          </a:p>
        </p:txBody>
      </p:sp>
      <p:sp>
        <p:nvSpPr>
          <p:cNvPr id="5" name="Rettangolo 4"/>
          <p:cNvSpPr/>
          <p:nvPr/>
        </p:nvSpPr>
        <p:spPr>
          <a:xfrm>
            <a:off x="2699792" y="3645024"/>
            <a:ext cx="4716356" cy="369332"/>
          </a:xfrm>
          <a:prstGeom prst="rect">
            <a:avLst/>
          </a:prstGeom>
        </p:spPr>
        <p:txBody>
          <a:bodyPr wrap="none">
            <a:spAutoFit/>
          </a:bodyPr>
          <a:lstStyle/>
          <a:p>
            <a:r>
              <a:rPr lang="it-IT" dirty="0" smtClean="0"/>
              <a:t>M. </a:t>
            </a:r>
            <a:r>
              <a:rPr lang="it-IT" dirty="0" err="1" smtClean="0"/>
              <a:t>Fanolli</a:t>
            </a:r>
            <a:r>
              <a:rPr lang="it-IT" dirty="0" smtClean="0"/>
              <a:t>, La partenza dei promessi sposi</a:t>
            </a:r>
            <a:endParaRPr lang="it-IT" dirty="0"/>
          </a:p>
        </p:txBody>
      </p:sp>
      <p:pic>
        <p:nvPicPr>
          <p:cNvPr id="4" name="Picture 2" descr="Picture"/>
          <p:cNvPicPr>
            <a:picLocks noChangeAspect="1" noChangeArrowheads="1"/>
          </p:cNvPicPr>
          <p:nvPr/>
        </p:nvPicPr>
        <p:blipFill>
          <a:blip r:embed="rId2" cstate="print"/>
          <a:srcRect/>
          <a:stretch>
            <a:fillRect/>
          </a:stretch>
        </p:blipFill>
        <p:spPr bwMode="auto">
          <a:xfrm>
            <a:off x="1403648" y="1052736"/>
            <a:ext cx="6552728" cy="2476501"/>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332656"/>
            <a:ext cx="4716016" cy="1080120"/>
          </a:xfrm>
        </p:spPr>
        <p:txBody>
          <a:bodyPr>
            <a:noAutofit/>
          </a:bodyPr>
          <a:lstStyle/>
          <a:p>
            <a:r>
              <a:rPr lang="it-IT" sz="2000" dirty="0" smtClean="0"/>
              <a:t/>
            </a:r>
            <a:br>
              <a:rPr lang="it-IT" sz="2000" dirty="0" smtClean="0"/>
            </a:br>
            <a:r>
              <a:rPr lang="it-IT" sz="2000" dirty="0" smtClean="0"/>
              <a:t/>
            </a:r>
            <a:br>
              <a:rPr lang="it-IT" sz="2000" dirty="0" smtClean="0"/>
            </a:br>
            <a:r>
              <a:rPr lang="it-IT" sz="1600" dirty="0" smtClean="0"/>
              <a:t> </a:t>
            </a:r>
            <a:br>
              <a:rPr lang="it-IT" sz="1600" dirty="0" smtClean="0"/>
            </a:br>
            <a:r>
              <a:rPr lang="it-IT" sz="1600" dirty="0" smtClean="0"/>
              <a:t/>
            </a:r>
            <a:br>
              <a:rPr lang="it-IT" sz="1600" dirty="0" smtClean="0"/>
            </a:br>
            <a:r>
              <a:rPr lang="it-IT" sz="1600" dirty="0" smtClean="0"/>
              <a:t/>
            </a:r>
            <a:br>
              <a:rPr lang="it-IT" sz="1600" dirty="0" smtClean="0"/>
            </a:br>
            <a:r>
              <a:rPr lang="it-IT" sz="1600" dirty="0" smtClean="0"/>
              <a:t/>
            </a:r>
            <a:br>
              <a:rPr lang="it-IT" sz="1600" dirty="0" smtClean="0"/>
            </a:br>
            <a:r>
              <a:rPr lang="it-IT" sz="1600" dirty="0" smtClean="0"/>
              <a:t/>
            </a:r>
            <a:br>
              <a:rPr lang="it-IT" sz="1600" dirty="0" smtClean="0"/>
            </a:br>
            <a:r>
              <a:rPr lang="it-IT" sz="1600" dirty="0" smtClean="0"/>
              <a:t/>
            </a:r>
            <a:br>
              <a:rPr lang="it-IT" sz="1600" dirty="0" smtClean="0"/>
            </a:br>
            <a:r>
              <a:rPr lang="it-IT" sz="1600" dirty="0" smtClean="0"/>
              <a:t/>
            </a:r>
            <a:br>
              <a:rPr lang="it-IT" sz="1600" dirty="0" smtClean="0"/>
            </a:br>
            <a:r>
              <a:rPr lang="it-IT" sz="1600" dirty="0" smtClean="0"/>
              <a:t> </a:t>
            </a:r>
            <a:r>
              <a:rPr lang="it-IT" sz="1600" dirty="0" err="1" smtClean="0"/>
              <a:t>Menico</a:t>
            </a:r>
            <a:r>
              <a:rPr lang="it-IT" sz="1600" dirty="0" smtClean="0"/>
              <a:t> raggiunge Renzo e gli altri </a:t>
            </a:r>
            <a:r>
              <a:rPr lang="it-IT" sz="1600" dirty="0" smtClean="0"/>
              <a:t/>
            </a:r>
            <a:br>
              <a:rPr lang="it-IT" sz="1600" dirty="0" smtClean="0"/>
            </a:br>
            <a:r>
              <a:rPr lang="it-IT" sz="2000" dirty="0" smtClean="0"/>
              <a:t/>
            </a:r>
            <a:br>
              <a:rPr lang="it-IT" sz="2000" dirty="0" smtClean="0"/>
            </a:br>
            <a:endParaRPr lang="it-IT" sz="2000" dirty="0"/>
          </a:p>
        </p:txBody>
      </p:sp>
      <p:sp>
        <p:nvSpPr>
          <p:cNvPr id="3" name="Segnaposto contenuto 2"/>
          <p:cNvSpPr>
            <a:spLocks noGrp="1"/>
          </p:cNvSpPr>
          <p:nvPr>
            <p:ph sz="quarter" idx="1"/>
          </p:nvPr>
        </p:nvSpPr>
        <p:spPr>
          <a:xfrm>
            <a:off x="251520" y="2492896"/>
            <a:ext cx="7467600" cy="3096344"/>
          </a:xfrm>
        </p:spPr>
        <p:txBody>
          <a:bodyPr>
            <a:normAutofit fontScale="92500" lnSpcReduction="20000"/>
          </a:bodyPr>
          <a:lstStyle/>
          <a:p>
            <a:pPr>
              <a:buNone/>
            </a:pPr>
            <a:endParaRPr lang="it-IT" sz="1400" dirty="0" smtClean="0"/>
          </a:p>
          <a:p>
            <a:pPr algn="just"/>
            <a:r>
              <a:rPr lang="it-IT" sz="1400" dirty="0" smtClean="0"/>
              <a:t>L'autore torna ad </a:t>
            </a:r>
            <a:r>
              <a:rPr lang="it-IT" sz="1400" dirty="0" smtClean="0">
                <a:hlinkClick r:id="rId2"/>
              </a:rPr>
              <a:t>Agnese</a:t>
            </a:r>
            <a:r>
              <a:rPr lang="it-IT" sz="1400" dirty="0" smtClean="0"/>
              <a:t> e </a:t>
            </a:r>
            <a:r>
              <a:rPr lang="it-IT" sz="1400" dirty="0" smtClean="0">
                <a:hlinkClick r:id="rId3"/>
              </a:rPr>
              <a:t>Perpetua</a:t>
            </a:r>
            <a:r>
              <a:rPr lang="it-IT" sz="1400" dirty="0" smtClean="0"/>
              <a:t>, che nel frattempo continuano a parlare con la prima che cerca in ogni modo di trattenere la seconda e di non farla tornare verso casa, ravvivando di continuo il discorso con nuove domande (Agnese si rammarica di non aver concertato con </a:t>
            </a:r>
            <a:r>
              <a:rPr lang="it-IT" sz="1400" dirty="0" smtClean="0">
                <a:hlinkClick r:id="rId4"/>
              </a:rPr>
              <a:t>Renzo</a:t>
            </a:r>
            <a:r>
              <a:rPr lang="it-IT" sz="1400" dirty="0" smtClean="0"/>
              <a:t> e </a:t>
            </a:r>
            <a:r>
              <a:rPr lang="it-IT" sz="1400" dirty="0" smtClean="0">
                <a:hlinkClick r:id="rId5"/>
              </a:rPr>
              <a:t>Lucia</a:t>
            </a:r>
            <a:r>
              <a:rPr lang="it-IT" sz="1400" dirty="0" smtClean="0"/>
              <a:t> un segnale che indichi il buon esito dello stratagemma). Quando le due donne sono a poca distanza dalla casa del curato, si sente all'improvviso il primo grido di </a:t>
            </a:r>
            <a:r>
              <a:rPr lang="it-IT" sz="1400" dirty="0" smtClean="0">
                <a:hlinkClick r:id="rId6"/>
              </a:rPr>
              <a:t>don </a:t>
            </a:r>
            <a:r>
              <a:rPr lang="it-IT" sz="1400" dirty="0" err="1" smtClean="0">
                <a:hlinkClick r:id="rId6"/>
              </a:rPr>
              <a:t>Abbondio</a:t>
            </a:r>
            <a:r>
              <a:rPr lang="it-IT" sz="1400" dirty="0" smtClean="0"/>
              <a:t> che chiama aiuto, al che Agnese finge indifferenza; cerca di trattenere Perpetua, la quale però riesce a divincolarsi e si precipita verso l'uscio, avendo capito che sta accadendo qualcosa. Agnese la segue, mentre si sente l'urlo di </a:t>
            </a:r>
            <a:r>
              <a:rPr lang="it-IT" sz="1400" dirty="0" err="1" smtClean="0">
                <a:hlinkClick r:id="rId7"/>
              </a:rPr>
              <a:t>Menico</a:t>
            </a:r>
            <a:r>
              <a:rPr lang="it-IT" sz="1400" dirty="0" smtClean="0"/>
              <a:t> e quasi contemporaneamente inizia lo scampanio, quindi raggiungono l'uscio della casa da cui escono di corsa Renzo e tutti gli altri. </a:t>
            </a:r>
            <a:r>
              <a:rPr lang="it-IT" sz="1400" dirty="0" err="1" smtClean="0">
                <a:hlinkClick r:id="rId8"/>
              </a:rPr>
              <a:t>Tonio</a:t>
            </a:r>
            <a:r>
              <a:rPr lang="it-IT" sz="1400" dirty="0" smtClean="0"/>
              <a:t> e </a:t>
            </a:r>
            <a:r>
              <a:rPr lang="it-IT" sz="1400" dirty="0" err="1" smtClean="0">
                <a:hlinkClick r:id="rId9"/>
              </a:rPr>
              <a:t>Gervaso</a:t>
            </a:r>
            <a:r>
              <a:rPr lang="it-IT" sz="1400" dirty="0" smtClean="0"/>
              <a:t> sono rapidi ad allontanarsi, quindi Perpetua (che ha riconosciuto i due promessi non senza sorpresa) entra e sale di corsa le scale. Renzo esorta Agnese e Lucia a tornare subito a casa, ma in quella sopraggiunge </a:t>
            </a:r>
            <a:r>
              <a:rPr lang="it-IT" sz="1400" dirty="0" err="1" smtClean="0"/>
              <a:t>Menico</a:t>
            </a:r>
            <a:r>
              <a:rPr lang="it-IT" sz="1400" dirty="0" smtClean="0"/>
              <a:t> che invita tutti ad andare al convento di </a:t>
            </a:r>
            <a:r>
              <a:rPr lang="it-IT" sz="1400" dirty="0" smtClean="0">
                <a:hlinkClick r:id="rId10"/>
              </a:rPr>
              <a:t>padre Cristoforo</a:t>
            </a:r>
            <a:r>
              <a:rPr lang="it-IT" sz="1400" dirty="0" smtClean="0"/>
              <a:t>, poiché "C'è il diavolo in casa" (il ragazzo allude ai </a:t>
            </a:r>
            <a:r>
              <a:rPr lang="it-IT" sz="1400" dirty="0" smtClean="0">
                <a:hlinkClick r:id="rId11"/>
              </a:rPr>
              <a:t>bravi</a:t>
            </a:r>
            <a:r>
              <a:rPr lang="it-IT" sz="1400" dirty="0" smtClean="0"/>
              <a:t> che hanno tentato di ucciderlo); Renzo raccoglie l'invito e i quattro si allontanano in fretta, dirigendosi al convento di </a:t>
            </a:r>
            <a:r>
              <a:rPr lang="it-IT" sz="1400" dirty="0" err="1" smtClean="0">
                <a:hlinkClick r:id="rId12"/>
              </a:rPr>
              <a:t>Pescarenic</a:t>
            </a:r>
            <a:r>
              <a:rPr lang="it-IT" sz="1400" dirty="0" err="1" smtClean="0"/>
              <a:t>o</a:t>
            </a:r>
            <a:r>
              <a:rPr lang="it-IT" sz="1400" dirty="0" smtClean="0"/>
              <a:t> tagliando per i campi.</a:t>
            </a:r>
            <a:br>
              <a:rPr lang="it-IT" sz="1400" dirty="0" smtClean="0"/>
            </a:br>
            <a:endParaRPr lang="it-IT" sz="1400" dirty="0"/>
          </a:p>
        </p:txBody>
      </p:sp>
      <p:sp>
        <p:nvSpPr>
          <p:cNvPr id="5" name="Rettangolo 4"/>
          <p:cNvSpPr/>
          <p:nvPr/>
        </p:nvSpPr>
        <p:spPr>
          <a:xfrm>
            <a:off x="3563888" y="1988840"/>
            <a:ext cx="2411238" cy="307777"/>
          </a:xfrm>
          <a:prstGeom prst="rect">
            <a:avLst/>
          </a:prstGeom>
        </p:spPr>
        <p:txBody>
          <a:bodyPr wrap="none">
            <a:spAutoFit/>
          </a:bodyPr>
          <a:lstStyle/>
          <a:p>
            <a:r>
              <a:rPr lang="it-IT" sz="1400" dirty="0" smtClean="0"/>
              <a:t>F. </a:t>
            </a:r>
            <a:r>
              <a:rPr lang="it-IT" sz="1400" dirty="0" err="1" smtClean="0"/>
              <a:t>Gonin</a:t>
            </a:r>
            <a:r>
              <a:rPr lang="it-IT" sz="1400" dirty="0" smtClean="0"/>
              <a:t>, </a:t>
            </a:r>
            <a:r>
              <a:rPr lang="it-IT" sz="1400" dirty="0" err="1" smtClean="0"/>
              <a:t>Menico</a:t>
            </a:r>
            <a:r>
              <a:rPr lang="it-IT" sz="1400" dirty="0" smtClean="0"/>
              <a:t> e gli altri</a:t>
            </a:r>
          </a:p>
        </p:txBody>
      </p:sp>
      <p:pic>
        <p:nvPicPr>
          <p:cNvPr id="24578" name="Picture 2" descr="Immagine"/>
          <p:cNvPicPr>
            <a:picLocks noChangeAspect="1" noChangeArrowheads="1"/>
          </p:cNvPicPr>
          <p:nvPr/>
        </p:nvPicPr>
        <p:blipFill>
          <a:blip r:embed="rId13" cstate="print"/>
          <a:srcRect/>
          <a:stretch>
            <a:fillRect/>
          </a:stretch>
        </p:blipFill>
        <p:spPr bwMode="auto">
          <a:xfrm>
            <a:off x="5724128" y="476672"/>
            <a:ext cx="2381250" cy="1552576"/>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332656"/>
            <a:ext cx="4716016" cy="1080120"/>
          </a:xfrm>
        </p:spPr>
        <p:txBody>
          <a:bodyPr>
            <a:noAutofit/>
          </a:bodyPr>
          <a:lstStyle/>
          <a:p>
            <a:r>
              <a:rPr lang="it-IT" sz="2000" dirty="0" smtClean="0"/>
              <a:t/>
            </a:r>
            <a:br>
              <a:rPr lang="it-IT" sz="2000" dirty="0" smtClean="0"/>
            </a:br>
            <a:r>
              <a:rPr lang="it-IT" sz="2000" dirty="0" smtClean="0"/>
              <a:t/>
            </a:r>
            <a:br>
              <a:rPr lang="it-IT" sz="2000" dirty="0" smtClean="0"/>
            </a:br>
            <a:r>
              <a:rPr lang="it-IT" sz="1600" dirty="0" smtClean="0"/>
              <a:t> </a:t>
            </a:r>
            <a:br>
              <a:rPr lang="it-IT" sz="1600" dirty="0" smtClean="0"/>
            </a:br>
            <a:r>
              <a:rPr lang="it-IT" sz="1600" dirty="0" smtClean="0"/>
              <a:t/>
            </a:r>
            <a:br>
              <a:rPr lang="it-IT" sz="1600" dirty="0" smtClean="0"/>
            </a:br>
            <a:r>
              <a:rPr lang="it-IT" sz="1600" dirty="0" smtClean="0"/>
              <a:t/>
            </a:r>
            <a:br>
              <a:rPr lang="it-IT" sz="1600" dirty="0" smtClean="0"/>
            </a:br>
            <a:r>
              <a:rPr lang="it-IT" sz="1600" dirty="0" smtClean="0"/>
              <a:t/>
            </a:r>
            <a:br>
              <a:rPr lang="it-IT" sz="1600" dirty="0" smtClean="0"/>
            </a:br>
            <a:r>
              <a:rPr lang="it-IT" sz="1600" dirty="0" smtClean="0"/>
              <a:t/>
            </a:r>
            <a:br>
              <a:rPr lang="it-IT" sz="1600" dirty="0" smtClean="0"/>
            </a:br>
            <a:r>
              <a:rPr lang="it-IT" sz="1600" dirty="0" smtClean="0"/>
              <a:t/>
            </a:r>
            <a:br>
              <a:rPr lang="it-IT" sz="1600" dirty="0" smtClean="0"/>
            </a:br>
            <a:r>
              <a:rPr lang="it-IT" sz="1600" dirty="0" smtClean="0"/>
              <a:t/>
            </a:r>
            <a:br>
              <a:rPr lang="it-IT" sz="1600" dirty="0" smtClean="0"/>
            </a:br>
            <a:r>
              <a:rPr lang="it-IT" sz="1600" dirty="0" smtClean="0"/>
              <a:t> I paesani accorrono alla casa del curato</a:t>
            </a:r>
            <a:endParaRPr lang="it-IT" sz="2000" dirty="0"/>
          </a:p>
        </p:txBody>
      </p:sp>
      <p:sp>
        <p:nvSpPr>
          <p:cNvPr id="3" name="Segnaposto contenuto 2"/>
          <p:cNvSpPr>
            <a:spLocks noGrp="1"/>
          </p:cNvSpPr>
          <p:nvPr>
            <p:ph sz="quarter" idx="1"/>
          </p:nvPr>
        </p:nvSpPr>
        <p:spPr>
          <a:xfrm>
            <a:off x="251520" y="1700808"/>
            <a:ext cx="8208912" cy="4176464"/>
          </a:xfrm>
        </p:spPr>
        <p:txBody>
          <a:bodyPr>
            <a:noAutofit/>
          </a:bodyPr>
          <a:lstStyle/>
          <a:p>
            <a:pPr algn="just">
              <a:buNone/>
            </a:pPr>
            <a:endParaRPr lang="it-IT" sz="1200" dirty="0" smtClean="0"/>
          </a:p>
          <a:p>
            <a:pPr algn="just"/>
            <a:r>
              <a:rPr lang="it-IT" sz="1400" dirty="0" smtClean="0"/>
              <a:t>Intanto </a:t>
            </a:r>
            <a:r>
              <a:rPr lang="it-IT" sz="1400" dirty="0" smtClean="0"/>
              <a:t>un gran numero di abitanti del </a:t>
            </a:r>
            <a:r>
              <a:rPr lang="it-IT" sz="1400" dirty="0" smtClean="0">
                <a:hlinkClick r:id="rId2"/>
              </a:rPr>
              <a:t>paese</a:t>
            </a:r>
            <a:r>
              <a:rPr lang="it-IT" sz="1400" dirty="0" smtClean="0"/>
              <a:t>, allarmati dalle campane a martello, raggiungono la chiesa e chiedono ad </a:t>
            </a:r>
            <a:r>
              <a:rPr lang="it-IT" sz="1400" dirty="0" err="1" smtClean="0">
                <a:hlinkClick r:id="rId3"/>
              </a:rPr>
              <a:t>Ambrogio</a:t>
            </a:r>
            <a:r>
              <a:rPr lang="it-IT" sz="1400" dirty="0" err="1" smtClean="0"/>
              <a:t>cosa</a:t>
            </a:r>
            <a:r>
              <a:rPr lang="it-IT" sz="1400" dirty="0" smtClean="0"/>
              <a:t> stia succedendo, al che il sagrestano risponde che c'è qualcuno in casa del curato: gli uomini si dirigono subito là, ma trovano l'uscio intatto e chiuso e tutto sembra tranquillo e in ordine. </a:t>
            </a:r>
            <a:r>
              <a:rPr lang="it-IT" sz="1400" dirty="0" smtClean="0">
                <a:hlinkClick r:id="rId4"/>
              </a:rPr>
              <a:t>Don </a:t>
            </a:r>
            <a:r>
              <a:rPr lang="it-IT" sz="1400" dirty="0" err="1" smtClean="0">
                <a:hlinkClick r:id="rId4"/>
              </a:rPr>
              <a:t>Abbondio</a:t>
            </a:r>
            <a:r>
              <a:rPr lang="it-IT" sz="1400" dirty="0" smtClean="0"/>
              <a:t> sta ancora litigando con </a:t>
            </a:r>
            <a:r>
              <a:rPr lang="it-IT" sz="1400" dirty="0" smtClean="0">
                <a:hlinkClick r:id="rId5"/>
              </a:rPr>
              <a:t>Perpetua</a:t>
            </a:r>
            <a:r>
              <a:rPr lang="it-IT" sz="1400" dirty="0" smtClean="0"/>
              <a:t> che accusa di averlo lasciato solo nel momento del bisogno, quando i paesani lo chiamano a gran voce: suo malgrado, il curato deve affacciarsi da una finestra e tranquillizzare tutti, dicendo che gli intrusi sono fuggiti e invitando i presenti a tornare a casa. La folla sta per disperdersi, quando arriva trafelato un uomo che abita vicino alla casa di </a:t>
            </a:r>
            <a:r>
              <a:rPr lang="it-IT" sz="1400" dirty="0" smtClean="0">
                <a:hlinkClick r:id="rId6"/>
              </a:rPr>
              <a:t>Agnese</a:t>
            </a:r>
            <a:r>
              <a:rPr lang="it-IT" sz="1400" dirty="0" smtClean="0"/>
              <a:t> e ha visto i </a:t>
            </a:r>
            <a:r>
              <a:rPr lang="it-IT" sz="1400" dirty="0" smtClean="0">
                <a:hlinkClick r:id="rId7"/>
              </a:rPr>
              <a:t>bravi</a:t>
            </a:r>
            <a:r>
              <a:rPr lang="it-IT" sz="1400" dirty="0" smtClean="0"/>
              <a:t> armati nel cortile di questa, nonché un pellegrino (che, in realtà, era il </a:t>
            </a:r>
            <a:r>
              <a:rPr lang="it-IT" sz="1400" dirty="0" err="1" smtClean="0">
                <a:hlinkClick r:id="rId8"/>
              </a:rPr>
              <a:t>Griso</a:t>
            </a:r>
            <a:r>
              <a:rPr lang="it-IT" sz="1400" dirty="0" smtClean="0"/>
              <a:t> travestito), per cui esorta il gruppo ad andare subito là: la folla raggiunge la casa e non tarda ad accorgersi che l'abitazione è stata violata e le due donne sono scomparse, dunque viene fatta la proposta di gettarsi all'inseguimento dei rapitori. Alcuni sono titubanti, quando si sparge la voce che Agnese e </a:t>
            </a:r>
            <a:r>
              <a:rPr lang="it-IT" sz="1400" dirty="0" smtClean="0">
                <a:hlinkClick r:id="rId9"/>
              </a:rPr>
              <a:t>Lucia</a:t>
            </a:r>
            <a:r>
              <a:rPr lang="it-IT" sz="1400" dirty="0" smtClean="0"/>
              <a:t> si sono messe in salvo in una casa vicina e poiché la cosa viene creduta la folla si disperde rapidamente, senza che quella notte accada nient'altro di significativo. Il mattino dopo il </a:t>
            </a:r>
            <a:r>
              <a:rPr lang="it-IT" sz="1400" dirty="0" smtClean="0">
                <a:hlinkClick r:id="rId10"/>
              </a:rPr>
              <a:t>console</a:t>
            </a:r>
            <a:r>
              <a:rPr lang="it-IT" sz="1400" dirty="0" smtClean="0"/>
              <a:t> del paese riceverà la visita di due bravi che gli intimeranno di non rendere testimonianza su quanto è avvenuto la sera prima e di non sollevare scandali, se intende morire di malattia e non di morte violenta.</a:t>
            </a:r>
            <a:br>
              <a:rPr lang="it-IT" sz="1400" dirty="0" smtClean="0"/>
            </a:br>
            <a:endParaRPr lang="it-IT" sz="1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404664"/>
            <a:ext cx="4716016" cy="1080120"/>
          </a:xfrm>
        </p:spPr>
        <p:txBody>
          <a:bodyPr>
            <a:noAutofit/>
          </a:bodyPr>
          <a:lstStyle/>
          <a:p>
            <a:r>
              <a:rPr lang="it-IT" sz="2000" dirty="0" smtClean="0"/>
              <a:t/>
            </a:r>
            <a:br>
              <a:rPr lang="it-IT" sz="2000" dirty="0" smtClean="0"/>
            </a:br>
            <a:r>
              <a:rPr lang="it-IT" sz="2000" dirty="0" smtClean="0"/>
              <a:t/>
            </a:r>
            <a:br>
              <a:rPr lang="it-IT" sz="2000" dirty="0" smtClean="0"/>
            </a:br>
            <a:r>
              <a:rPr lang="it-IT" sz="1600" dirty="0" smtClean="0"/>
              <a:t> </a:t>
            </a:r>
            <a:br>
              <a:rPr lang="it-IT" sz="1600" dirty="0" smtClean="0"/>
            </a:br>
            <a:r>
              <a:rPr lang="it-IT" sz="1600" dirty="0" smtClean="0"/>
              <a:t/>
            </a:r>
            <a:br>
              <a:rPr lang="it-IT" sz="1600" dirty="0" smtClean="0"/>
            </a:br>
            <a:r>
              <a:rPr lang="it-IT" sz="1600" dirty="0" smtClean="0"/>
              <a:t/>
            </a:r>
            <a:br>
              <a:rPr lang="it-IT" sz="1600" dirty="0" smtClean="0"/>
            </a:br>
            <a:r>
              <a:rPr lang="it-IT" sz="1600" dirty="0" smtClean="0"/>
              <a:t/>
            </a:r>
            <a:br>
              <a:rPr lang="it-IT" sz="1600" dirty="0" smtClean="0"/>
            </a:br>
            <a:r>
              <a:rPr lang="it-IT" sz="1600" dirty="0" smtClean="0"/>
              <a:t/>
            </a:r>
            <a:br>
              <a:rPr lang="it-IT" sz="1600" dirty="0" smtClean="0"/>
            </a:br>
            <a:r>
              <a:rPr lang="it-IT" sz="1600" dirty="0" smtClean="0"/>
              <a:t/>
            </a:r>
            <a:br>
              <a:rPr lang="it-IT" sz="1600" dirty="0" smtClean="0"/>
            </a:br>
            <a:r>
              <a:rPr lang="it-IT" sz="1600" dirty="0" smtClean="0"/>
              <a:t> </a:t>
            </a:r>
            <a:r>
              <a:rPr lang="it-IT" sz="1600" dirty="0" smtClean="0"/>
              <a:t>Renzo</a:t>
            </a:r>
            <a:r>
              <a:rPr lang="it-IT" sz="1600" dirty="0" smtClean="0"/>
              <a:t>, Lucia e Agnese arrivano al convento </a:t>
            </a:r>
            <a:r>
              <a:rPr lang="it-IT" sz="1600" dirty="0" smtClean="0"/>
              <a:t/>
            </a:r>
            <a:br>
              <a:rPr lang="it-IT" sz="1600" dirty="0" smtClean="0"/>
            </a:br>
            <a:endParaRPr lang="it-IT" sz="2000" dirty="0"/>
          </a:p>
        </p:txBody>
      </p:sp>
      <p:sp>
        <p:nvSpPr>
          <p:cNvPr id="3" name="Segnaposto contenuto 2"/>
          <p:cNvSpPr>
            <a:spLocks noGrp="1"/>
          </p:cNvSpPr>
          <p:nvPr>
            <p:ph sz="quarter" idx="1"/>
          </p:nvPr>
        </p:nvSpPr>
        <p:spPr>
          <a:xfrm>
            <a:off x="395536" y="2492896"/>
            <a:ext cx="8208912" cy="4176464"/>
          </a:xfrm>
        </p:spPr>
        <p:txBody>
          <a:bodyPr>
            <a:noAutofit/>
          </a:bodyPr>
          <a:lstStyle/>
          <a:p>
            <a:pPr>
              <a:buNone/>
            </a:pPr>
            <a:endParaRPr lang="it-IT" sz="1400" dirty="0" smtClean="0"/>
          </a:p>
          <a:p>
            <a:r>
              <a:rPr lang="it-IT" sz="1200" dirty="0" smtClean="0"/>
              <a:t>Frattanto </a:t>
            </a:r>
            <a:r>
              <a:rPr lang="it-IT" sz="1200" dirty="0" smtClean="0">
                <a:hlinkClick r:id="rId2"/>
              </a:rPr>
              <a:t>Renzo</a:t>
            </a:r>
            <a:r>
              <a:rPr lang="it-IT" sz="1200" dirty="0" smtClean="0"/>
              <a:t>, </a:t>
            </a:r>
            <a:r>
              <a:rPr lang="it-IT" sz="1200" dirty="0" smtClean="0">
                <a:hlinkClick r:id="rId3"/>
              </a:rPr>
              <a:t>Agnese</a:t>
            </a:r>
            <a:r>
              <a:rPr lang="it-IT" sz="1200" dirty="0" smtClean="0"/>
              <a:t> e </a:t>
            </a:r>
            <a:r>
              <a:rPr lang="it-IT" sz="1200" dirty="0" smtClean="0">
                <a:hlinkClick r:id="rId4"/>
              </a:rPr>
              <a:t>Lucia</a:t>
            </a:r>
            <a:r>
              <a:rPr lang="it-IT" sz="1200" dirty="0" smtClean="0"/>
              <a:t> proseguono la loro fuga insieme a </a:t>
            </a:r>
            <a:r>
              <a:rPr lang="it-IT" sz="1200" dirty="0" err="1" smtClean="0">
                <a:hlinkClick r:id="rId5"/>
              </a:rPr>
              <a:t>Menico</a:t>
            </a:r>
            <a:r>
              <a:rPr lang="it-IT" sz="1200" dirty="0" smtClean="0"/>
              <a:t>, finché i quattro raggiungono un campo isolato dove non c'è nessuno e non si sentono più i lugubri rintocchi delle campane. Renzo informa Agnese del triste esito dello stratagemma, quindi </a:t>
            </a:r>
            <a:r>
              <a:rPr lang="it-IT" sz="1200" dirty="0" err="1" smtClean="0"/>
              <a:t>Menico</a:t>
            </a:r>
            <a:r>
              <a:rPr lang="it-IT" sz="1200" dirty="0" smtClean="0"/>
              <a:t> racconta dell'avvertimento ricevuto da </a:t>
            </a:r>
            <a:r>
              <a:rPr lang="it-IT" sz="1200" dirty="0" smtClean="0">
                <a:hlinkClick r:id="rId6"/>
              </a:rPr>
              <a:t>padre Cristoforo</a:t>
            </a:r>
            <a:r>
              <a:rPr lang="it-IT" sz="1200" dirty="0" smtClean="0"/>
              <a:t> e racconta cosa gli è successo a casa delle due donne, al che gli altri si guardano l'un l'altro spaventati e poi accarezzano il ragazzo, per consolarlo del pericolo corso. Agnese gli dà quattro monete d'argento e Renzo una </a:t>
            </a:r>
            <a:r>
              <a:rPr lang="it-IT" sz="1200" dirty="0" err="1" smtClean="0"/>
              <a:t>berlinga</a:t>
            </a:r>
            <a:r>
              <a:rPr lang="it-IT" sz="1200" dirty="0" smtClean="0"/>
              <a:t>, quindi </a:t>
            </a:r>
            <a:r>
              <a:rPr lang="it-IT" sz="1200" dirty="0" err="1" smtClean="0"/>
              <a:t>Menico</a:t>
            </a:r>
            <a:r>
              <a:rPr lang="it-IT" sz="1200" dirty="0" smtClean="0"/>
              <a:t> è invitato a tornare a casa (Renzo gli raccomanda di non dire nulla di quanto appreso dal frate).</a:t>
            </a:r>
            <a:br>
              <a:rPr lang="it-IT" sz="1200" dirty="0" smtClean="0"/>
            </a:br>
            <a:r>
              <a:rPr lang="it-IT" sz="1200" dirty="0" smtClean="0"/>
              <a:t>I tre proseguono verso il convento, con Renzo che cammina indietro per fare la guardia, mentre Lucia, spaventata e turbata da quanto è successo, cammina appoggiandosi alla madre (questa chiede che ne sarà della loro casa, ma nessuno risponde). Infine giungono al convento e Renzo ne apre la porta, trovando padre Cristoforo che è in attesa insieme a </a:t>
            </a:r>
            <a:r>
              <a:rPr lang="it-IT" sz="1200" dirty="0" smtClean="0">
                <a:hlinkClick r:id="rId7"/>
              </a:rPr>
              <a:t>fra Fazio</a:t>
            </a:r>
            <a:r>
              <a:rPr lang="it-IT" sz="1200" dirty="0" smtClean="0"/>
              <a:t>, il laico sagrestano dei cappuccini. Il padre si rallegra che non manchi nessuno, quindi li fa entrare suscitando le proteste di fra Fazio, che ha da ridire sulla presenza di due donne nel convento a notte alta: Cristoforo lo mette a tacere con la frase latina </a:t>
            </a:r>
            <a:r>
              <a:rPr lang="it-IT" sz="1200" i="1" dirty="0" smtClean="0"/>
              <a:t>Omnia </a:t>
            </a:r>
            <a:r>
              <a:rPr lang="it-IT" sz="1200" i="1" dirty="0" err="1" smtClean="0"/>
              <a:t>munda</a:t>
            </a:r>
            <a:r>
              <a:rPr lang="it-IT" sz="1200" i="1" dirty="0" smtClean="0"/>
              <a:t> </a:t>
            </a:r>
            <a:r>
              <a:rPr lang="it-IT" sz="1200" i="1" dirty="0" err="1" smtClean="0"/>
              <a:t>mundis</a:t>
            </a:r>
            <a:r>
              <a:rPr lang="it-IT" sz="1200" dirty="0" smtClean="0"/>
              <a:t> ("tutto è puro per i puri") e il sagrestano non oppone altre resistenze.</a:t>
            </a:r>
            <a:br>
              <a:rPr lang="it-IT" sz="1200" dirty="0" smtClean="0"/>
            </a:br>
            <a:endParaRPr lang="it-IT" sz="1200" dirty="0"/>
          </a:p>
        </p:txBody>
      </p:sp>
      <p:pic>
        <p:nvPicPr>
          <p:cNvPr id="25602" name="Picture 2" descr="Immagine"/>
          <p:cNvPicPr>
            <a:picLocks noChangeAspect="1" noChangeArrowheads="1"/>
          </p:cNvPicPr>
          <p:nvPr/>
        </p:nvPicPr>
        <p:blipFill>
          <a:blip r:embed="rId8" cstate="print"/>
          <a:srcRect/>
          <a:stretch>
            <a:fillRect/>
          </a:stretch>
        </p:blipFill>
        <p:spPr bwMode="auto">
          <a:xfrm>
            <a:off x="5652120" y="764704"/>
            <a:ext cx="2381250" cy="1638300"/>
          </a:xfrm>
          <a:prstGeom prst="rect">
            <a:avLst/>
          </a:prstGeom>
          <a:noFill/>
        </p:spPr>
      </p:pic>
      <p:sp>
        <p:nvSpPr>
          <p:cNvPr id="5" name="Rettangolo 4"/>
          <p:cNvSpPr/>
          <p:nvPr/>
        </p:nvSpPr>
        <p:spPr>
          <a:xfrm>
            <a:off x="1547664" y="1988840"/>
            <a:ext cx="4046301" cy="369332"/>
          </a:xfrm>
          <a:prstGeom prst="rect">
            <a:avLst/>
          </a:prstGeom>
        </p:spPr>
        <p:txBody>
          <a:bodyPr wrap="none">
            <a:spAutoFit/>
          </a:bodyPr>
          <a:lstStyle/>
          <a:p>
            <a:r>
              <a:rPr lang="it-IT" dirty="0" smtClean="0"/>
              <a:t>F. </a:t>
            </a:r>
            <a:r>
              <a:rPr lang="it-IT" dirty="0" err="1" smtClean="0"/>
              <a:t>Gonin</a:t>
            </a:r>
            <a:r>
              <a:rPr lang="it-IT" dirty="0" smtClean="0"/>
              <a:t>, Padre Cristoforo e gli altri</a:t>
            </a:r>
            <a:endParaRPr lang="it-IT"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404664"/>
            <a:ext cx="4716016" cy="1080120"/>
          </a:xfrm>
        </p:spPr>
        <p:txBody>
          <a:bodyPr>
            <a:noAutofit/>
          </a:bodyPr>
          <a:lstStyle/>
          <a:p>
            <a:r>
              <a:rPr lang="it-IT" sz="2000" dirty="0" smtClean="0"/>
              <a:t/>
            </a:r>
            <a:br>
              <a:rPr lang="it-IT" sz="2000" dirty="0" smtClean="0"/>
            </a:br>
            <a:r>
              <a:rPr lang="it-IT" sz="2000" dirty="0" smtClean="0"/>
              <a:t/>
            </a:r>
            <a:br>
              <a:rPr lang="it-IT" sz="2000" dirty="0" smtClean="0"/>
            </a:br>
            <a:r>
              <a:rPr lang="it-IT" sz="1600" dirty="0" smtClean="0"/>
              <a:t> </a:t>
            </a:r>
            <a:br>
              <a:rPr lang="it-IT" sz="1600" dirty="0" smtClean="0"/>
            </a:br>
            <a:r>
              <a:rPr lang="it-IT" sz="1600" dirty="0" smtClean="0"/>
              <a:t/>
            </a:r>
            <a:br>
              <a:rPr lang="it-IT" sz="1600" dirty="0" smtClean="0"/>
            </a:br>
            <a:r>
              <a:rPr lang="it-IT" sz="1600" dirty="0" smtClean="0"/>
              <a:t/>
            </a:r>
            <a:br>
              <a:rPr lang="it-IT" sz="1600" dirty="0" smtClean="0"/>
            </a:br>
            <a:r>
              <a:rPr lang="it-IT" sz="1600" dirty="0" smtClean="0"/>
              <a:t/>
            </a:r>
            <a:br>
              <a:rPr lang="it-IT" sz="1600" dirty="0" smtClean="0"/>
            </a:br>
            <a:r>
              <a:rPr lang="it-IT" sz="1600" dirty="0" smtClean="0"/>
              <a:t/>
            </a:r>
            <a:br>
              <a:rPr lang="it-IT" sz="1600" dirty="0" smtClean="0"/>
            </a:br>
            <a:r>
              <a:rPr lang="it-IT" sz="1600" dirty="0" smtClean="0"/>
              <a:t/>
            </a:r>
            <a:br>
              <a:rPr lang="it-IT" sz="1600" dirty="0" smtClean="0"/>
            </a:br>
            <a:r>
              <a:rPr lang="it-IT" sz="1600" dirty="0" smtClean="0"/>
              <a:t> Padre Cristoforo consiglia ai tre di lasciare il paese</a:t>
            </a:r>
            <a:br>
              <a:rPr lang="it-IT" sz="1600" dirty="0" smtClean="0"/>
            </a:br>
            <a:r>
              <a:rPr lang="it-IT" sz="1600" dirty="0" smtClean="0"/>
              <a:t/>
            </a:r>
            <a:br>
              <a:rPr lang="it-IT" sz="1600" dirty="0" smtClean="0"/>
            </a:br>
            <a:endParaRPr lang="it-IT" sz="2000" dirty="0"/>
          </a:p>
        </p:txBody>
      </p:sp>
      <p:sp>
        <p:nvSpPr>
          <p:cNvPr id="3" name="Segnaposto contenuto 2"/>
          <p:cNvSpPr>
            <a:spLocks noGrp="1"/>
          </p:cNvSpPr>
          <p:nvPr>
            <p:ph sz="quarter" idx="1"/>
          </p:nvPr>
        </p:nvSpPr>
        <p:spPr>
          <a:xfrm>
            <a:off x="395536" y="2492896"/>
            <a:ext cx="8208912" cy="4176464"/>
          </a:xfrm>
        </p:spPr>
        <p:txBody>
          <a:bodyPr>
            <a:noAutofit/>
          </a:bodyPr>
          <a:lstStyle/>
          <a:p>
            <a:pPr>
              <a:buNone/>
            </a:pPr>
            <a:endParaRPr lang="it-IT" sz="1200" dirty="0" smtClean="0"/>
          </a:p>
          <a:p>
            <a:r>
              <a:rPr lang="it-IT" sz="1200" dirty="0" smtClean="0">
                <a:hlinkClick r:id="rId2"/>
              </a:rPr>
              <a:t>Padre Cristoforo</a:t>
            </a:r>
            <a:r>
              <a:rPr lang="it-IT" sz="1200" dirty="0" smtClean="0"/>
              <a:t> spiega ai tre quale avvertimento ha affidato a </a:t>
            </a:r>
            <a:r>
              <a:rPr lang="it-IT" sz="1200" dirty="0" err="1" smtClean="0">
                <a:hlinkClick r:id="rId3"/>
              </a:rPr>
              <a:t>Menico</a:t>
            </a:r>
            <a:r>
              <a:rPr lang="it-IT" sz="1200" dirty="0" smtClean="0"/>
              <a:t>, rallegrandosi del fatto che, come egli crede, il ragazzo li abbia trovati tranquilli nelle loro case: </a:t>
            </a:r>
            <a:r>
              <a:rPr lang="it-IT" sz="1200" dirty="0" smtClean="0">
                <a:hlinkClick r:id="rId4"/>
              </a:rPr>
              <a:t>Lucia</a:t>
            </a:r>
            <a:r>
              <a:rPr lang="it-IT" sz="1200" dirty="0" smtClean="0"/>
              <a:t> è turbata all'idea di non rivelare la verità al frate, ma questa è la "notte degl'imbrogli e de' sotterfugi". Cristoforo afferma che il </a:t>
            </a:r>
            <a:r>
              <a:rPr lang="it-IT" sz="1200" dirty="0" smtClean="0">
                <a:hlinkClick r:id="rId5"/>
              </a:rPr>
              <a:t>paese</a:t>
            </a:r>
            <a:r>
              <a:rPr lang="it-IT" sz="1200" dirty="0" smtClean="0"/>
              <a:t> non è più un posto sicuro per loro e che, per quanto la cosa sia difficile da accettare, se ne dovranno andare: forse presto potranno tornare, ma nel frattempo egli provvederà a trovare ai tre un rifugio sicuro e a soddisfare le loro necessità. Le donne dovranno andare a </a:t>
            </a:r>
            <a:r>
              <a:rPr lang="it-IT" sz="1200" dirty="0" smtClean="0">
                <a:hlinkClick r:id="rId6"/>
              </a:rPr>
              <a:t>Monza</a:t>
            </a:r>
            <a:r>
              <a:rPr lang="it-IT" sz="1200" dirty="0" smtClean="0"/>
              <a:t>, presentando una lettera al padre guardiano del convento dei cappuccini che penserà a trovar loro una sistemazione. </a:t>
            </a:r>
            <a:r>
              <a:rPr lang="it-IT" sz="1200" dirty="0" smtClean="0">
                <a:hlinkClick r:id="rId7"/>
              </a:rPr>
              <a:t>Renzo</a:t>
            </a:r>
            <a:r>
              <a:rPr lang="it-IT" sz="1200" dirty="0" smtClean="0"/>
              <a:t> invece andrà a </a:t>
            </a:r>
            <a:r>
              <a:rPr lang="it-IT" sz="1200" dirty="0" smtClean="0">
                <a:hlinkClick r:id="rId8"/>
              </a:rPr>
              <a:t>Milano</a:t>
            </a:r>
            <a:r>
              <a:rPr lang="it-IT" sz="1200" dirty="0" smtClean="0"/>
              <a:t>, dove presenterà a sua volta una lettera a padre </a:t>
            </a:r>
            <a:r>
              <a:rPr lang="it-IT" sz="1200" dirty="0" err="1" smtClean="0"/>
              <a:t>Bonaventura</a:t>
            </a:r>
            <a:r>
              <a:rPr lang="it-IT" sz="1200" dirty="0" smtClean="0"/>
              <a:t> da Lodi, al convento di Porta Orientale, il quale gli troverà un lavoro in attesa di tempi migliori. Il frate invita i tre a raggiungere la riva del lago, nei pressi dello sbocco del torrente </a:t>
            </a:r>
            <a:r>
              <a:rPr lang="it-IT" sz="1200" dirty="0" err="1" smtClean="0"/>
              <a:t>Bione</a:t>
            </a:r>
            <a:r>
              <a:rPr lang="it-IT" sz="1200" dirty="0" smtClean="0"/>
              <a:t>, dove troveranno un barcaiolo al quale dovranno rivolgersi con un segnale convenuto (essi diranno "barca" e alla domanda "per chi?", risponderanno "San Francesco"); questi li trasporterà alla riva opposta, dove un calesse li porterà sino a Monza. Renzo e </a:t>
            </a:r>
            <a:r>
              <a:rPr lang="it-IT" sz="1200" dirty="0" smtClean="0">
                <a:hlinkClick r:id="rId9"/>
              </a:rPr>
              <a:t>Agnese</a:t>
            </a:r>
            <a:r>
              <a:rPr lang="it-IT" sz="1200" dirty="0" smtClean="0"/>
              <a:t> consegnano al frate le chiavi delle rispettive case, perché qualcuno badi a custodirle in loro assenza, quindi il frate rivolge una preghiera a Dio perché vegli sui tre fuggitivi e, al contempo, illumini con la sua grazia </a:t>
            </a:r>
            <a:r>
              <a:rPr lang="it-IT" sz="1200" dirty="0" smtClean="0">
                <a:hlinkClick r:id="rId10"/>
              </a:rPr>
              <a:t>don Rodrigo</a:t>
            </a:r>
            <a:r>
              <a:rPr lang="it-IT" sz="1200" dirty="0" smtClean="0"/>
              <a:t> che cerca solo di compiere il male. A questo punto i tre si congedano da padre Cristoforo, che si dice certo che si rivedranno presto, quindi raggiungono in fretta la barca nel luogo indicato.</a:t>
            </a:r>
            <a:br>
              <a:rPr lang="it-IT" sz="1200" dirty="0" smtClean="0"/>
            </a:br>
            <a:endParaRPr lang="it-IT" sz="1200" dirty="0"/>
          </a:p>
        </p:txBody>
      </p:sp>
      <p:sp>
        <p:nvSpPr>
          <p:cNvPr id="6" name="Rettangolo 5"/>
          <p:cNvSpPr/>
          <p:nvPr/>
        </p:nvSpPr>
        <p:spPr>
          <a:xfrm>
            <a:off x="2843808" y="2204864"/>
            <a:ext cx="3121367" cy="307777"/>
          </a:xfrm>
          <a:prstGeom prst="rect">
            <a:avLst/>
          </a:prstGeom>
        </p:spPr>
        <p:txBody>
          <a:bodyPr wrap="none">
            <a:spAutoFit/>
          </a:bodyPr>
          <a:lstStyle/>
          <a:p>
            <a:r>
              <a:rPr lang="it-IT" sz="1400" dirty="0" smtClean="0"/>
              <a:t>G. Gallina, L'addio di fra Cristoforo</a:t>
            </a:r>
          </a:p>
        </p:txBody>
      </p:sp>
      <p:pic>
        <p:nvPicPr>
          <p:cNvPr id="28674" name="Picture 2" descr="Immagine"/>
          <p:cNvPicPr>
            <a:picLocks noChangeAspect="1" noChangeArrowheads="1"/>
          </p:cNvPicPr>
          <p:nvPr/>
        </p:nvPicPr>
        <p:blipFill>
          <a:blip r:embed="rId11" cstate="print"/>
          <a:srcRect/>
          <a:stretch>
            <a:fillRect/>
          </a:stretch>
        </p:blipFill>
        <p:spPr bwMode="auto">
          <a:xfrm>
            <a:off x="6228184" y="188640"/>
            <a:ext cx="1800200" cy="2492896"/>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764704"/>
            <a:ext cx="4716016" cy="720080"/>
          </a:xfrm>
        </p:spPr>
        <p:txBody>
          <a:bodyPr>
            <a:noAutofit/>
          </a:bodyPr>
          <a:lstStyle/>
          <a:p>
            <a:r>
              <a:rPr lang="it-IT" sz="2000" dirty="0" smtClean="0"/>
              <a:t/>
            </a:r>
            <a:br>
              <a:rPr lang="it-IT" sz="2000" dirty="0" smtClean="0"/>
            </a:br>
            <a:r>
              <a:rPr lang="it-IT" sz="2000" dirty="0" smtClean="0"/>
              <a:t/>
            </a:r>
            <a:br>
              <a:rPr lang="it-IT" sz="2000" dirty="0" smtClean="0"/>
            </a:br>
            <a:r>
              <a:rPr lang="it-IT" sz="1600" dirty="0" smtClean="0"/>
              <a:t> </a:t>
            </a:r>
            <a:br>
              <a:rPr lang="it-IT" sz="1600" dirty="0" smtClean="0"/>
            </a:br>
            <a:r>
              <a:rPr lang="it-IT" sz="1600" dirty="0" smtClean="0"/>
              <a:t/>
            </a:r>
            <a:br>
              <a:rPr lang="it-IT" sz="1600" dirty="0" smtClean="0"/>
            </a:br>
            <a:r>
              <a:rPr lang="it-IT" sz="1600" dirty="0" smtClean="0"/>
              <a:t/>
            </a:r>
            <a:br>
              <a:rPr lang="it-IT" sz="1600" dirty="0" smtClean="0"/>
            </a:br>
            <a:r>
              <a:rPr lang="it-IT" sz="1600" dirty="0" smtClean="0"/>
              <a:t/>
            </a:r>
            <a:br>
              <a:rPr lang="it-IT" sz="1600" dirty="0" smtClean="0"/>
            </a:br>
            <a:r>
              <a:rPr lang="it-IT" sz="1600" dirty="0" smtClean="0"/>
              <a:t/>
            </a:r>
            <a:br>
              <a:rPr lang="it-IT" sz="1600" dirty="0" smtClean="0"/>
            </a:br>
            <a:r>
              <a:rPr lang="it-IT" sz="1600" dirty="0" smtClean="0"/>
              <a:t/>
            </a:r>
            <a:br>
              <a:rPr lang="it-IT" sz="1600" dirty="0" smtClean="0"/>
            </a:br>
            <a:r>
              <a:rPr lang="it-IT" sz="1600" dirty="0" smtClean="0"/>
              <a:t> L'addio di Lucia al paese natio</a:t>
            </a:r>
            <a:br>
              <a:rPr lang="it-IT" sz="1600" dirty="0" smtClean="0"/>
            </a:br>
            <a:r>
              <a:rPr lang="it-IT" sz="1600" dirty="0" smtClean="0"/>
              <a:t/>
            </a:r>
            <a:br>
              <a:rPr lang="it-IT" sz="1600" dirty="0" smtClean="0"/>
            </a:br>
            <a:r>
              <a:rPr lang="it-IT" sz="1600" dirty="0" smtClean="0"/>
              <a:t/>
            </a:r>
            <a:br>
              <a:rPr lang="it-IT" sz="1600" dirty="0" smtClean="0"/>
            </a:br>
            <a:r>
              <a:rPr lang="it-IT" sz="1600" dirty="0" smtClean="0"/>
              <a:t/>
            </a:r>
            <a:br>
              <a:rPr lang="it-IT" sz="1600" dirty="0" smtClean="0"/>
            </a:br>
            <a:endParaRPr lang="it-IT" sz="2000" dirty="0"/>
          </a:p>
        </p:txBody>
      </p:sp>
      <p:sp>
        <p:nvSpPr>
          <p:cNvPr id="3" name="Segnaposto contenuto 2"/>
          <p:cNvSpPr>
            <a:spLocks noGrp="1"/>
          </p:cNvSpPr>
          <p:nvPr>
            <p:ph sz="quarter" idx="1"/>
          </p:nvPr>
        </p:nvSpPr>
        <p:spPr>
          <a:xfrm>
            <a:off x="395536" y="2492896"/>
            <a:ext cx="8208912" cy="4176464"/>
          </a:xfrm>
        </p:spPr>
        <p:txBody>
          <a:bodyPr>
            <a:noAutofit/>
          </a:bodyPr>
          <a:lstStyle/>
          <a:p>
            <a:pPr>
              <a:buNone/>
            </a:pPr>
            <a:endParaRPr lang="it-IT" sz="1200" dirty="0" smtClean="0"/>
          </a:p>
          <a:p>
            <a:r>
              <a:rPr lang="it-IT" sz="1200" dirty="0" smtClean="0">
                <a:hlinkClick r:id="rId2"/>
              </a:rPr>
              <a:t>Renzo</a:t>
            </a:r>
            <a:r>
              <a:rPr lang="it-IT" sz="1200" dirty="0" smtClean="0"/>
              <a:t>, </a:t>
            </a:r>
            <a:r>
              <a:rPr lang="it-IT" sz="1200" dirty="0" smtClean="0">
                <a:hlinkClick r:id="rId3"/>
              </a:rPr>
              <a:t>Agnese</a:t>
            </a:r>
            <a:r>
              <a:rPr lang="it-IT" sz="1200" dirty="0" smtClean="0"/>
              <a:t> e </a:t>
            </a:r>
            <a:r>
              <a:rPr lang="it-IT" sz="1200" dirty="0" smtClean="0">
                <a:hlinkClick r:id="rId4"/>
              </a:rPr>
              <a:t>Lucia</a:t>
            </a:r>
            <a:r>
              <a:rPr lang="it-IT" sz="1200" dirty="0" smtClean="0"/>
              <a:t> trovano subito il barcaiolo e questi, dopo i segnali convenuti, li fa salire sull'imbarcazione e si stacca dalla proda, iniziando a remare verso la riva opposta. Non tira un alito di vento e la superficie del lago è immobile, illuminata dal chiarore lunare; si sente solo il debole rumore della risacca sulle rive e dell'acqua che si infrange contro i piloni del ponte. I tre sono silenziosi e guardano il paesaggio, in cui si distingue il profilo delle montagne, il </a:t>
            </a:r>
            <a:r>
              <a:rPr lang="it-IT" sz="1200" dirty="0" smtClean="0">
                <a:hlinkClick r:id="rId5"/>
              </a:rPr>
              <a:t>paese</a:t>
            </a:r>
            <a:r>
              <a:rPr lang="it-IT" sz="1200" dirty="0" smtClean="0"/>
              <a:t>, il </a:t>
            </a:r>
            <a:r>
              <a:rPr lang="it-IT" sz="1200" dirty="0" smtClean="0">
                <a:hlinkClick r:id="rId6"/>
              </a:rPr>
              <a:t>palazzotto</a:t>
            </a:r>
            <a:r>
              <a:rPr lang="it-IT" sz="1200" dirty="0" smtClean="0"/>
              <a:t> di </a:t>
            </a:r>
            <a:r>
              <a:rPr lang="it-IT" sz="1200" dirty="0" smtClean="0">
                <a:hlinkClick r:id="rId7"/>
              </a:rPr>
              <a:t>don Rodrigo</a:t>
            </a:r>
            <a:r>
              <a:rPr lang="it-IT" sz="1200" dirty="0" smtClean="0"/>
              <a:t> che domina tutto dall'alto e assume un aspetto feroce, sinistro. Lucia vede da lontano la sua casa ed è presa da una grande commozione, piangendo segretamente: la giovane dice addio ai monti, il cui aspetto le è familiare come quello delle persone care, ai torrenti, il cui suono le è noto come la voce di chi ama, alle case che biancheggiano qua e là sul pendio. Colui che si allontana volontariamente dal paese natio, per fare fortuna altrove, parte a malincuore e vorrebbe tornare indietro, all'idea di perdersi nelle tumultuose e caotiche città; Lucia, che parte costretta da una prepotenza, che pensava di trascorrere in quel luogo tutta la sua vita, dice tristemente addio alla sua casa, dove Renzo veniva a trovarla, alla casa del promesso sposo, in cui pensava di entrare - non senza rossore - come sua moglie, alla chiesa, dove il rito del matrimonio era stato preparato e si sarebbe dovuto celebrare nella santità del sacramento. Questi sono i pensieri di Lucia, forse non espressi con queste parole, mentre quelli degli altri due non sono molto differenti (intanto la barca si avvicina alla riva destra dell'</a:t>
            </a:r>
            <a:r>
              <a:rPr lang="it-IT" sz="1200" dirty="0" smtClean="0">
                <a:hlinkClick r:id="rId8"/>
              </a:rPr>
              <a:t>Adda</a:t>
            </a:r>
            <a:r>
              <a:rPr lang="it-IT" sz="1200" dirty="0" smtClean="0"/>
              <a:t>).</a:t>
            </a:r>
          </a:p>
          <a:p>
            <a:r>
              <a:rPr lang="it-IT" sz="1200" dirty="0" smtClean="0"/>
              <a:t/>
            </a:r>
            <a:br>
              <a:rPr lang="it-IT" sz="1200" dirty="0" smtClean="0"/>
            </a:br>
            <a:endParaRPr lang="it-IT" sz="1200" dirty="0"/>
          </a:p>
        </p:txBody>
      </p:sp>
      <p:sp>
        <p:nvSpPr>
          <p:cNvPr id="6" name="Rettangolo 5"/>
          <p:cNvSpPr/>
          <p:nvPr/>
        </p:nvSpPr>
        <p:spPr>
          <a:xfrm>
            <a:off x="2843808" y="1628800"/>
            <a:ext cx="2885726" cy="307777"/>
          </a:xfrm>
          <a:prstGeom prst="rect">
            <a:avLst/>
          </a:prstGeom>
        </p:spPr>
        <p:txBody>
          <a:bodyPr wrap="none">
            <a:spAutoFit/>
          </a:bodyPr>
          <a:lstStyle/>
          <a:p>
            <a:r>
              <a:rPr lang="it-IT" sz="1400" dirty="0" smtClean="0"/>
              <a:t>G. </a:t>
            </a:r>
            <a:r>
              <a:rPr lang="it-IT" sz="1400" dirty="0" err="1" smtClean="0"/>
              <a:t>Mantegazza</a:t>
            </a:r>
            <a:r>
              <a:rPr lang="it-IT" sz="1400" dirty="0" smtClean="0"/>
              <a:t>, "Addio, monti..."</a:t>
            </a:r>
          </a:p>
        </p:txBody>
      </p:sp>
      <p:pic>
        <p:nvPicPr>
          <p:cNvPr id="29698" name="Picture 2" descr="Immagine"/>
          <p:cNvPicPr>
            <a:picLocks noChangeAspect="1" noChangeArrowheads="1"/>
          </p:cNvPicPr>
          <p:nvPr/>
        </p:nvPicPr>
        <p:blipFill>
          <a:blip r:embed="rId9" cstate="print"/>
          <a:srcRect/>
          <a:stretch>
            <a:fillRect/>
          </a:stretch>
        </p:blipFill>
        <p:spPr bwMode="auto">
          <a:xfrm>
            <a:off x="5724128" y="404664"/>
            <a:ext cx="2800350" cy="2105026"/>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3538736" cy="562074"/>
          </a:xfrm>
        </p:spPr>
        <p:txBody>
          <a:bodyPr>
            <a:normAutofit fontScale="90000"/>
          </a:bodyPr>
          <a:lstStyle/>
          <a:p>
            <a:r>
              <a:rPr lang="it-IT" sz="1600" dirty="0" smtClean="0"/>
              <a:t>Temi principali e collegamen</a:t>
            </a:r>
            <a:r>
              <a:rPr lang="it-IT" sz="2000" dirty="0" smtClean="0"/>
              <a:t>ti</a:t>
            </a:r>
            <a:br>
              <a:rPr lang="it-IT" sz="2000" dirty="0" smtClean="0"/>
            </a:br>
            <a:endParaRPr lang="it-IT" sz="2000" dirty="0"/>
          </a:p>
        </p:txBody>
      </p:sp>
      <p:sp>
        <p:nvSpPr>
          <p:cNvPr id="3" name="Segnaposto contenuto 2"/>
          <p:cNvSpPr>
            <a:spLocks noGrp="1"/>
          </p:cNvSpPr>
          <p:nvPr>
            <p:ph sz="quarter" idx="1"/>
          </p:nvPr>
        </p:nvSpPr>
        <p:spPr>
          <a:xfrm>
            <a:off x="457200" y="1124744"/>
            <a:ext cx="8219256" cy="5544616"/>
          </a:xfrm>
        </p:spPr>
        <p:txBody>
          <a:bodyPr>
            <a:normAutofit fontScale="77500" lnSpcReduction="20000"/>
          </a:bodyPr>
          <a:lstStyle/>
          <a:p>
            <a:r>
              <a:rPr lang="it-IT" sz="1200" dirty="0" smtClean="0"/>
              <a:t>Il capitolo costituisce il secondo tempo della "notte degli imbrogli" in cui avviene il fallito stratagemma del "matrimonio a sorpresa" e il mancato rapimento di </a:t>
            </a:r>
            <a:r>
              <a:rPr lang="it-IT" sz="1200" dirty="0" smtClean="0">
                <a:hlinkClick r:id="rId2"/>
              </a:rPr>
              <a:t>Lucia</a:t>
            </a:r>
            <a:r>
              <a:rPr lang="it-IT" sz="1200" dirty="0" smtClean="0"/>
              <a:t>, che sfugge ai </a:t>
            </a:r>
            <a:r>
              <a:rPr lang="it-IT" sz="1200" dirty="0" smtClean="0">
                <a:hlinkClick r:id="rId3"/>
              </a:rPr>
              <a:t>bravi</a:t>
            </a:r>
            <a:r>
              <a:rPr lang="it-IT" sz="1200" dirty="0" smtClean="0"/>
              <a:t> proprio perché è andata dal curato insieme agli altri. Le vicende sono narrate dall'autore con la tecnica del flashback, dal momento che all'inizio viene descritta l'azione a casa di </a:t>
            </a:r>
            <a:r>
              <a:rPr lang="it-IT" sz="1200" dirty="0" smtClean="0">
                <a:hlinkClick r:id="rId4"/>
              </a:rPr>
              <a:t>don </a:t>
            </a:r>
            <a:r>
              <a:rPr lang="it-IT" sz="1200" dirty="0" err="1" smtClean="0">
                <a:hlinkClick r:id="rId4"/>
              </a:rPr>
              <a:t>Abbondio</a:t>
            </a:r>
            <a:r>
              <a:rPr lang="it-IT" sz="1200" dirty="0" smtClean="0"/>
              <a:t>, in seguito si torna indietro al momento in cui il </a:t>
            </a:r>
            <a:r>
              <a:rPr lang="it-IT" sz="1200" dirty="0" err="1" smtClean="0">
                <a:hlinkClick r:id="rId5"/>
              </a:rPr>
              <a:t>Griso</a:t>
            </a:r>
            <a:r>
              <a:rPr lang="it-IT" sz="1200" dirty="0" smtClean="0"/>
              <a:t> e i bravi penetrano nella casetta delle due donne e sopraggiunge </a:t>
            </a:r>
            <a:r>
              <a:rPr lang="it-IT" sz="1200" dirty="0" err="1" smtClean="0">
                <a:hlinkClick r:id="rId6"/>
              </a:rPr>
              <a:t>Menico</a:t>
            </a:r>
            <a:r>
              <a:rPr lang="it-IT" sz="1200" dirty="0" smtClean="0"/>
              <a:t>, per poi tornare ancora indietro al momento in cui </a:t>
            </a:r>
            <a:r>
              <a:rPr lang="it-IT" sz="1200" dirty="0" smtClean="0">
                <a:hlinkClick r:id="rId7"/>
              </a:rPr>
              <a:t>Agnese</a:t>
            </a:r>
            <a:r>
              <a:rPr lang="it-IT" sz="1200" dirty="0" smtClean="0"/>
              <a:t> e </a:t>
            </a:r>
            <a:r>
              <a:rPr lang="it-IT" sz="1200" dirty="0" smtClean="0">
                <a:hlinkClick r:id="rId8"/>
              </a:rPr>
              <a:t>Perpetua</a:t>
            </a:r>
            <a:r>
              <a:rPr lang="it-IT" sz="1200" dirty="0" smtClean="0"/>
              <a:t> sono sorprese dal grido del curato, dalle campane e poi dall'urlo di </a:t>
            </a:r>
            <a:r>
              <a:rPr lang="it-IT" sz="1200" dirty="0" err="1" smtClean="0"/>
              <a:t>Menico</a:t>
            </a:r>
            <a:r>
              <a:rPr lang="it-IT" sz="1200" dirty="0" smtClean="0"/>
              <a:t>. La concitazione domina largamente l'episodio, anche in seguito all'accorrere disordinato della folla dei paesani, mentre solo alla fine prevale un ritmo più disteso (quando i tre giungono al convento di </a:t>
            </a:r>
            <a:r>
              <a:rPr lang="it-IT" sz="1200" dirty="0" smtClean="0">
                <a:hlinkClick r:id="rId9"/>
              </a:rPr>
              <a:t>padre Cristoforo</a:t>
            </a:r>
            <a:r>
              <a:rPr lang="it-IT" sz="1200" dirty="0" smtClean="0"/>
              <a:t>).</a:t>
            </a:r>
            <a:br>
              <a:rPr lang="it-IT" sz="1200" dirty="0" smtClean="0"/>
            </a:br>
            <a:endParaRPr lang="it-IT" sz="1200" dirty="0" smtClean="0"/>
          </a:p>
          <a:p>
            <a:r>
              <a:rPr lang="it-IT" sz="1200" dirty="0" smtClean="0"/>
              <a:t>Lo stratagemma attuato dai due promessi sposi, anche se legalmente scorretto e dunque in parte condannato dall'autore, è comunque ciò che consente di sventare il rapimento, poiché le due donne sono assenti all'arrivo dei bravi e in seguito lo scampanio provoca la fuga dei malviventi, salvando probabilmente la vita a </a:t>
            </a:r>
            <a:r>
              <a:rPr lang="it-IT" sz="1200" dirty="0" err="1" smtClean="0"/>
              <a:t>Menico</a:t>
            </a:r>
            <a:r>
              <a:rPr lang="it-IT" sz="1200" dirty="0" smtClean="0"/>
              <a:t> (il ragazzo giungerebbe troppo tardi a dare l'allarme ad Agnese e Lucia). Padre Cristoforo non ne saprà mai nulla, mentre Lucia confesserà tutto al cardinal </a:t>
            </a:r>
            <a:r>
              <a:rPr lang="it-IT" sz="1200" dirty="0" smtClean="0">
                <a:hlinkClick r:id="rId10"/>
              </a:rPr>
              <a:t>Borromeo</a:t>
            </a:r>
            <a:r>
              <a:rPr lang="it-IT" sz="1200" dirty="0" smtClean="0"/>
              <a:t>, il quale avrà parole di conforto e dirà alla giovane che non deve accusare se stessa dopo tutte le sofferenze patite (</a:t>
            </a:r>
            <a:r>
              <a:rPr lang="it-IT" sz="1200" dirty="0" smtClean="0">
                <a:hlinkClick r:id="rId11"/>
              </a:rPr>
              <a:t>cap. XXIV</a:t>
            </a:r>
            <a:r>
              <a:rPr lang="it-IT" sz="1200" dirty="0" smtClean="0"/>
              <a:t>).</a:t>
            </a:r>
            <a:br>
              <a:rPr lang="it-IT" sz="1200" dirty="0" smtClean="0"/>
            </a:br>
            <a:endParaRPr lang="it-IT" sz="1200" dirty="0" smtClean="0"/>
          </a:p>
          <a:p>
            <a:r>
              <a:rPr lang="it-IT" sz="1200" dirty="0" smtClean="0"/>
              <a:t>Dopo il travestimento del </a:t>
            </a:r>
            <a:r>
              <a:rPr lang="it-IT" sz="1200" dirty="0" err="1" smtClean="0"/>
              <a:t>Griso</a:t>
            </a:r>
            <a:r>
              <a:rPr lang="it-IT" sz="1200" dirty="0" smtClean="0"/>
              <a:t> nel </a:t>
            </a:r>
            <a:r>
              <a:rPr lang="it-IT" sz="1200" dirty="0" smtClean="0">
                <a:hlinkClick r:id="rId12"/>
              </a:rPr>
              <a:t>cap. VII</a:t>
            </a:r>
            <a:r>
              <a:rPr lang="it-IT" sz="1200" dirty="0" smtClean="0"/>
              <a:t>, in cui si era spacciato per un mendicante ed era entrato in casa di Agnese e Lucia, qui il criminale si finge un pellegrino per ottenere lo stesso scopo, indossando un "sanrocchino" (il mantello indossato dai pellegrini  dal nome del loro protettore, S. Rocco) e impugnando un "bordone", il classico bastone usato da chi si metteva in pellegrinaggio (il bastone e le conchiglie di cui è cosparso il mantello sono attribuzioni di San Giacomo, il cui sepolcro a </a:t>
            </a:r>
            <a:r>
              <a:rPr lang="it-IT" sz="1200" dirty="0" err="1" smtClean="0"/>
              <a:t>Compostella</a:t>
            </a:r>
            <a:r>
              <a:rPr lang="it-IT" sz="1200" dirty="0" smtClean="0"/>
              <a:t> è da secoli meta di pellegrinaggi). È appena il caso di sottolineare il carattere ironico e vagamente blasfemo di questo travestimento, che tuttavia confonde le idee ai paesani che l'hanno visto nei momenti dell'azione.</a:t>
            </a:r>
            <a:br>
              <a:rPr lang="it-IT" sz="1200" dirty="0" smtClean="0"/>
            </a:br>
            <a:endParaRPr lang="it-IT" sz="1200" dirty="0" smtClean="0"/>
          </a:p>
          <a:p>
            <a:r>
              <a:rPr lang="it-IT" sz="1200" dirty="0" smtClean="0"/>
              <a:t>Le campane a martello venivano suonate nei villaggi di una volta per richiamare l'attenzione dei paesani in caso di emergenza (un incendio, un assalto di predoni o nemici, un'altra calamità...) e l'uso è attestato largamente in Italia fino alla prima metà del XX secolo. La folla dei compaesani di don </a:t>
            </a:r>
            <a:r>
              <a:rPr lang="it-IT" sz="1200" dirty="0" err="1" smtClean="0"/>
              <a:t>Abbondio</a:t>
            </a:r>
            <a:r>
              <a:rPr lang="it-IT" sz="1200" dirty="0" smtClean="0"/>
              <a:t> e dei due promessi è sollecita ad accorrere alla chiesa, ma appare disorganizzata e tumultuosa nel decidere il da farsi e, soprattutto, fin troppo rapida a disperdersi quando si sparge la falsa voce secondo cui Agnese e Lucia si sono messe in salvo (il </a:t>
            </a:r>
            <a:r>
              <a:rPr lang="it-IT" sz="1200" dirty="0" smtClean="0">
                <a:hlinkClick r:id="rId13"/>
              </a:rPr>
              <a:t>console</a:t>
            </a:r>
            <a:r>
              <a:rPr lang="it-IT" sz="1200" dirty="0" smtClean="0"/>
              <a:t>, ovvero il magistrato che svolge le funzioni di un sindaco, è un pessimo "capitano" e il giorno seguente viene minacciato dai bravi perché non sollevi scandali sull'accaduto). In ogni caso la rappresentazione degli abitanti del </a:t>
            </a:r>
            <a:r>
              <a:rPr lang="it-IT" sz="1200" dirty="0" smtClean="0">
                <a:hlinkClick r:id="rId14"/>
              </a:rPr>
              <a:t>paese</a:t>
            </a:r>
            <a:r>
              <a:rPr lang="it-IT" sz="1200" dirty="0" smtClean="0"/>
              <a:t> è positiva e la loro condotta è improntata alla solidarietà reciproca, il che non si potrà certo dire della popolazione della città di </a:t>
            </a:r>
            <a:r>
              <a:rPr lang="it-IT" sz="1200" dirty="0" smtClean="0">
                <a:hlinkClick r:id="rId15"/>
              </a:rPr>
              <a:t>Milano</a:t>
            </a:r>
            <a:r>
              <a:rPr lang="it-IT" sz="1200" dirty="0" smtClean="0"/>
              <a:t> durante la </a:t>
            </a:r>
            <a:r>
              <a:rPr lang="it-IT" sz="1200" dirty="0" smtClean="0">
                <a:hlinkClick r:id="rId16"/>
              </a:rPr>
              <a:t>peste</a:t>
            </a:r>
            <a:r>
              <a:rPr lang="it-IT" sz="1200" dirty="0" smtClean="0"/>
              <a:t>.</a:t>
            </a:r>
            <a:br>
              <a:rPr lang="it-IT" sz="1200" dirty="0" smtClean="0"/>
            </a:br>
            <a:endParaRPr lang="it-IT" sz="1200" dirty="0" smtClean="0"/>
          </a:p>
          <a:p>
            <a:r>
              <a:rPr lang="it-IT" sz="1200" dirty="0" smtClean="0"/>
              <a:t>Il luogo dove Agnese e Lucia dovranno rifugiarsi in seguito alla fuga dal paese è qui indicato con degli asterischi, attribuiti alla consueta finzione della reticenza dell'anonimo, ma l'autore nel </a:t>
            </a:r>
            <a:r>
              <a:rPr lang="it-IT" sz="1200" dirty="0" smtClean="0">
                <a:hlinkClick r:id="rId17"/>
              </a:rPr>
              <a:t>cap. IX</a:t>
            </a:r>
            <a:r>
              <a:rPr lang="it-IT" sz="1200" dirty="0" smtClean="0"/>
              <a:t> spiegherà chiaramente che si tratta di </a:t>
            </a:r>
            <a:r>
              <a:rPr lang="it-IT" sz="1200" dirty="0" smtClean="0">
                <a:hlinkClick r:id="rId18"/>
              </a:rPr>
              <a:t>Monza</a:t>
            </a:r>
            <a:r>
              <a:rPr lang="it-IT" sz="1200" dirty="0" smtClean="0"/>
              <a:t>, ovvero la città dove sorge il convento in cui è presente </a:t>
            </a:r>
            <a:r>
              <a:rPr lang="it-IT" sz="1200" dirty="0" smtClean="0">
                <a:hlinkClick r:id="rId19"/>
              </a:rPr>
              <a:t>Gertrude</a:t>
            </a:r>
            <a:r>
              <a:rPr lang="it-IT" sz="1200" dirty="0" smtClean="0"/>
              <a:t> e in cui troveranno riparo le due donne.</a:t>
            </a:r>
            <a:br>
              <a:rPr lang="it-IT" sz="1200" dirty="0" smtClean="0"/>
            </a:br>
            <a:endParaRPr lang="it-IT" sz="1200" dirty="0" smtClean="0"/>
          </a:p>
          <a:p>
            <a:r>
              <a:rPr lang="it-IT" sz="1200" dirty="0" smtClean="0"/>
              <a:t>Il passo che conclude il capitolo è il cosiddetto "Addio, monti...", ovvero la celebre pagina in cui Manzoni attribuisce a Lucia in partenza un commosso saluto ai luoghi dove è nata e vissuta, dai quali deve forzatamente separarsi con inevitabile sofferenza: è un grande pezzo di bravura, in cui il tono è altamente lirico e il linguaggio solenne e sostenuto, quale ovviamente non potrebbe usare nella realtà una povera contadina (e infatti l'autore precisa alla fine che "Di tal genere, se non tali appunto, erano i pensieri di Lucia"). Il brano costituisce un'ulteriore descrizione dei luoghi della parte iniziale del romanzo, dopo quella altrettanto famosa che apriva il </a:t>
            </a:r>
            <a:r>
              <a:rPr lang="it-IT" sz="1200" dirty="0" smtClean="0">
                <a:hlinkClick r:id="rId20"/>
              </a:rPr>
              <a:t>cap. I</a:t>
            </a:r>
            <a:r>
              <a:rPr lang="it-IT" sz="1200" dirty="0" smtClean="0"/>
              <a:t>.</a:t>
            </a:r>
          </a:p>
          <a:p>
            <a:r>
              <a:rPr lang="it-IT" sz="1200" dirty="0" smtClean="0"/>
              <a:t>Il nome del filosofo Carneade con cui si apre il capitolo è diventato per antonomasia sinonimo di illustre sconosciuto, proprio in base alle parole di don </a:t>
            </a:r>
            <a:r>
              <a:rPr lang="it-IT" sz="1200" dirty="0" err="1" smtClean="0"/>
              <a:t>Abbondio</a:t>
            </a:r>
            <a:r>
              <a:rPr lang="it-IT" sz="1200" dirty="0" smtClean="0"/>
              <a:t> che non sa nulla di lui.</a:t>
            </a:r>
            <a:br>
              <a:rPr lang="it-IT" sz="1200" dirty="0" smtClean="0"/>
            </a:br>
            <a:r>
              <a:rPr lang="it-IT" sz="1200" dirty="0" smtClean="0"/>
              <a:t/>
            </a:r>
            <a:br>
              <a:rPr lang="it-IT" sz="1200" dirty="0" smtClean="0"/>
            </a:br>
            <a:endParaRPr lang="it-IT"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3538736" cy="562074"/>
          </a:xfrm>
        </p:spPr>
        <p:txBody>
          <a:bodyPr>
            <a:normAutofit fontScale="90000"/>
          </a:bodyPr>
          <a:lstStyle/>
          <a:p>
            <a:r>
              <a:rPr lang="it-IT" sz="1600" dirty="0" smtClean="0"/>
              <a:t>Temi principali e collegamen</a:t>
            </a:r>
            <a:r>
              <a:rPr lang="it-IT" sz="2000" dirty="0" smtClean="0"/>
              <a:t>ti</a:t>
            </a:r>
            <a:br>
              <a:rPr lang="it-IT" sz="2000" dirty="0" smtClean="0"/>
            </a:br>
            <a:endParaRPr lang="it-IT" sz="2000" dirty="0"/>
          </a:p>
        </p:txBody>
      </p:sp>
      <p:sp>
        <p:nvSpPr>
          <p:cNvPr id="3" name="Segnaposto contenuto 2"/>
          <p:cNvSpPr>
            <a:spLocks noGrp="1"/>
          </p:cNvSpPr>
          <p:nvPr>
            <p:ph sz="quarter" idx="1"/>
          </p:nvPr>
        </p:nvSpPr>
        <p:spPr>
          <a:xfrm>
            <a:off x="457200" y="1124744"/>
            <a:ext cx="8219256" cy="5544616"/>
          </a:xfrm>
        </p:spPr>
        <p:txBody>
          <a:bodyPr>
            <a:normAutofit fontScale="77500" lnSpcReduction="20000"/>
          </a:bodyPr>
          <a:lstStyle/>
          <a:p>
            <a:r>
              <a:rPr lang="it-IT" sz="1200" dirty="0" smtClean="0"/>
              <a:t>Il capitolo costituisce il secondo tempo della "notte degli imbrogli" in cui avviene il fallito stratagemma del "matrimonio a sorpresa" e il mancato rapimento di </a:t>
            </a:r>
            <a:r>
              <a:rPr lang="it-IT" sz="1200" dirty="0" smtClean="0">
                <a:hlinkClick r:id="rId2"/>
              </a:rPr>
              <a:t>Lucia</a:t>
            </a:r>
            <a:r>
              <a:rPr lang="it-IT" sz="1200" dirty="0" smtClean="0"/>
              <a:t>, che sfugge ai </a:t>
            </a:r>
            <a:r>
              <a:rPr lang="it-IT" sz="1200" dirty="0" smtClean="0">
                <a:hlinkClick r:id="rId3"/>
              </a:rPr>
              <a:t>bravi</a:t>
            </a:r>
            <a:r>
              <a:rPr lang="it-IT" sz="1200" dirty="0" smtClean="0"/>
              <a:t> proprio perché è andata dal curato insieme agli altri. Le vicende sono narrate dall'autore con la tecnica del flashback, dal momento che all'inizio viene descritta l'azione a casa di </a:t>
            </a:r>
            <a:r>
              <a:rPr lang="it-IT" sz="1200" dirty="0" smtClean="0">
                <a:hlinkClick r:id="rId4"/>
              </a:rPr>
              <a:t>don </a:t>
            </a:r>
            <a:r>
              <a:rPr lang="it-IT" sz="1200" dirty="0" err="1" smtClean="0">
                <a:hlinkClick r:id="rId4"/>
              </a:rPr>
              <a:t>Abbondio</a:t>
            </a:r>
            <a:r>
              <a:rPr lang="it-IT" sz="1200" dirty="0" smtClean="0"/>
              <a:t>, in seguito si torna indietro al momento in cui il </a:t>
            </a:r>
            <a:r>
              <a:rPr lang="it-IT" sz="1200" dirty="0" err="1" smtClean="0">
                <a:hlinkClick r:id="rId5"/>
              </a:rPr>
              <a:t>Griso</a:t>
            </a:r>
            <a:r>
              <a:rPr lang="it-IT" sz="1200" dirty="0" smtClean="0"/>
              <a:t> e i bravi penetrano nella casetta delle due donne e sopraggiunge </a:t>
            </a:r>
            <a:r>
              <a:rPr lang="it-IT" sz="1200" dirty="0" err="1" smtClean="0">
                <a:hlinkClick r:id="rId6"/>
              </a:rPr>
              <a:t>Menico</a:t>
            </a:r>
            <a:r>
              <a:rPr lang="it-IT" sz="1200" dirty="0" smtClean="0"/>
              <a:t>, per poi tornare ancora indietro al momento in cui </a:t>
            </a:r>
            <a:r>
              <a:rPr lang="it-IT" sz="1200" dirty="0" smtClean="0">
                <a:hlinkClick r:id="rId7"/>
              </a:rPr>
              <a:t>Agnese</a:t>
            </a:r>
            <a:r>
              <a:rPr lang="it-IT" sz="1200" dirty="0" smtClean="0"/>
              <a:t> e </a:t>
            </a:r>
            <a:r>
              <a:rPr lang="it-IT" sz="1200" dirty="0" smtClean="0">
                <a:hlinkClick r:id="rId8"/>
              </a:rPr>
              <a:t>Perpetua</a:t>
            </a:r>
            <a:r>
              <a:rPr lang="it-IT" sz="1200" dirty="0" smtClean="0"/>
              <a:t> sono sorprese dal grido del curato, dalle campane e poi dall'urlo di </a:t>
            </a:r>
            <a:r>
              <a:rPr lang="it-IT" sz="1200" dirty="0" err="1" smtClean="0"/>
              <a:t>Menico</a:t>
            </a:r>
            <a:r>
              <a:rPr lang="it-IT" sz="1200" dirty="0" smtClean="0"/>
              <a:t>. La concitazione domina largamente l'episodio, anche in seguito all'accorrere disordinato della folla dei paesani, mentre solo alla fine prevale un ritmo più disteso (quando i tre giungono al convento di </a:t>
            </a:r>
            <a:r>
              <a:rPr lang="it-IT" sz="1200" dirty="0" smtClean="0">
                <a:hlinkClick r:id="rId9"/>
              </a:rPr>
              <a:t>padre Cristoforo</a:t>
            </a:r>
            <a:r>
              <a:rPr lang="it-IT" sz="1200" dirty="0" smtClean="0"/>
              <a:t>).</a:t>
            </a:r>
            <a:br>
              <a:rPr lang="it-IT" sz="1200" dirty="0" smtClean="0"/>
            </a:br>
            <a:endParaRPr lang="it-IT" sz="1200" dirty="0" smtClean="0"/>
          </a:p>
          <a:p>
            <a:r>
              <a:rPr lang="it-IT" sz="1200" dirty="0" smtClean="0"/>
              <a:t>Lo stratagemma attuato dai due promessi sposi, anche se legalmente scorretto e dunque in parte condannato dall'autore, è comunque ciò che consente di sventare il rapimento, poiché le due donne sono assenti all'arrivo dei bravi e in seguito lo scampanio provoca la fuga dei malviventi, salvando probabilmente la vita a </a:t>
            </a:r>
            <a:r>
              <a:rPr lang="it-IT" sz="1200" dirty="0" err="1" smtClean="0"/>
              <a:t>Menico</a:t>
            </a:r>
            <a:r>
              <a:rPr lang="it-IT" sz="1200" dirty="0" smtClean="0"/>
              <a:t> (il ragazzo giungerebbe troppo tardi a dare l'allarme ad Agnese e Lucia). Padre Cristoforo non ne saprà mai nulla, mentre Lucia confesserà tutto al cardinal </a:t>
            </a:r>
            <a:r>
              <a:rPr lang="it-IT" sz="1200" dirty="0" smtClean="0">
                <a:hlinkClick r:id="rId10"/>
              </a:rPr>
              <a:t>Borromeo</a:t>
            </a:r>
            <a:r>
              <a:rPr lang="it-IT" sz="1200" dirty="0" smtClean="0"/>
              <a:t>, il quale avrà parole di conforto e dirà alla giovane che non deve accusare se stessa dopo tutte le sofferenze patite (</a:t>
            </a:r>
            <a:r>
              <a:rPr lang="it-IT" sz="1200" dirty="0" smtClean="0">
                <a:hlinkClick r:id="rId11"/>
              </a:rPr>
              <a:t>cap. XXIV</a:t>
            </a:r>
            <a:r>
              <a:rPr lang="it-IT" sz="1200" dirty="0" smtClean="0"/>
              <a:t>).</a:t>
            </a:r>
            <a:br>
              <a:rPr lang="it-IT" sz="1200" dirty="0" smtClean="0"/>
            </a:br>
            <a:endParaRPr lang="it-IT" sz="1200" dirty="0" smtClean="0"/>
          </a:p>
          <a:p>
            <a:r>
              <a:rPr lang="it-IT" sz="1200" dirty="0" smtClean="0"/>
              <a:t>Dopo il travestimento del </a:t>
            </a:r>
            <a:r>
              <a:rPr lang="it-IT" sz="1200" dirty="0" err="1" smtClean="0"/>
              <a:t>Griso</a:t>
            </a:r>
            <a:r>
              <a:rPr lang="it-IT" sz="1200" dirty="0" smtClean="0"/>
              <a:t> nel </a:t>
            </a:r>
            <a:r>
              <a:rPr lang="it-IT" sz="1200" dirty="0" smtClean="0">
                <a:hlinkClick r:id="rId12"/>
              </a:rPr>
              <a:t>cap. VII</a:t>
            </a:r>
            <a:r>
              <a:rPr lang="it-IT" sz="1200" dirty="0" smtClean="0"/>
              <a:t>, in cui si era spacciato per un mendicante ed era entrato in casa di Agnese e Lucia, qui il criminale si finge un pellegrino per ottenere lo stesso scopo, indossando un "sanrocchino" (il mantello indossato dai pellegrini  dal nome del loro protettore, S. Rocco) e impugnando un "bordone", il classico bastone usato da chi si metteva in pellegrinaggio (il bastone e le conchiglie di cui è cosparso il mantello sono attribuzioni di San Giacomo, il cui sepolcro a </a:t>
            </a:r>
            <a:r>
              <a:rPr lang="it-IT" sz="1200" dirty="0" err="1" smtClean="0"/>
              <a:t>Compostella</a:t>
            </a:r>
            <a:r>
              <a:rPr lang="it-IT" sz="1200" dirty="0" smtClean="0"/>
              <a:t> è da secoli meta di pellegrinaggi). È appena il caso di sottolineare il carattere ironico e vagamente blasfemo di questo travestimento, che tuttavia confonde le idee ai paesani che l'hanno visto nei momenti dell'azione.</a:t>
            </a:r>
            <a:br>
              <a:rPr lang="it-IT" sz="1200" dirty="0" smtClean="0"/>
            </a:br>
            <a:endParaRPr lang="it-IT" sz="1200" dirty="0" smtClean="0"/>
          </a:p>
          <a:p>
            <a:r>
              <a:rPr lang="it-IT" sz="1200" dirty="0" smtClean="0"/>
              <a:t>Le campane a martello venivano suonate nei villaggi di una volta per richiamare l'attenzione dei paesani in caso di emergenza (un incendio, un assalto di predoni o nemici, un'altra calamità...) e l'uso è attestato largamente in Italia fino alla prima metà del XX secolo. La folla dei compaesani di don </a:t>
            </a:r>
            <a:r>
              <a:rPr lang="it-IT" sz="1200" dirty="0" err="1" smtClean="0"/>
              <a:t>Abbondio</a:t>
            </a:r>
            <a:r>
              <a:rPr lang="it-IT" sz="1200" dirty="0" smtClean="0"/>
              <a:t> e dei due promessi è sollecita ad accorrere alla chiesa, ma appare disorganizzata e tumultuosa nel decidere il da farsi e, soprattutto, fin troppo rapida a disperdersi quando si sparge la falsa voce secondo cui Agnese e Lucia si sono messe in salvo (il </a:t>
            </a:r>
            <a:r>
              <a:rPr lang="it-IT" sz="1200" dirty="0" smtClean="0">
                <a:hlinkClick r:id="rId13"/>
              </a:rPr>
              <a:t>console</a:t>
            </a:r>
            <a:r>
              <a:rPr lang="it-IT" sz="1200" dirty="0" smtClean="0"/>
              <a:t>, ovvero il magistrato che svolge le funzioni di un sindaco, è un pessimo "capitano" e il giorno seguente viene minacciato dai bravi perché non sollevi scandali sull'accaduto). In ogni caso la rappresentazione degli abitanti del </a:t>
            </a:r>
            <a:r>
              <a:rPr lang="it-IT" sz="1200" dirty="0" smtClean="0">
                <a:hlinkClick r:id="rId14"/>
              </a:rPr>
              <a:t>paese</a:t>
            </a:r>
            <a:r>
              <a:rPr lang="it-IT" sz="1200" dirty="0" smtClean="0"/>
              <a:t> è positiva e la loro condotta è improntata alla solidarietà reciproca, il che non si potrà certo dire della popolazione della città di </a:t>
            </a:r>
            <a:r>
              <a:rPr lang="it-IT" sz="1200" dirty="0" smtClean="0">
                <a:hlinkClick r:id="rId15"/>
              </a:rPr>
              <a:t>Milano</a:t>
            </a:r>
            <a:r>
              <a:rPr lang="it-IT" sz="1200" dirty="0" smtClean="0"/>
              <a:t> durante la </a:t>
            </a:r>
            <a:r>
              <a:rPr lang="it-IT" sz="1200" dirty="0" smtClean="0">
                <a:hlinkClick r:id="rId16"/>
              </a:rPr>
              <a:t>peste</a:t>
            </a:r>
            <a:r>
              <a:rPr lang="it-IT" sz="1200" dirty="0" smtClean="0"/>
              <a:t>.</a:t>
            </a:r>
            <a:br>
              <a:rPr lang="it-IT" sz="1200" dirty="0" smtClean="0"/>
            </a:br>
            <a:endParaRPr lang="it-IT" sz="1200" dirty="0" smtClean="0"/>
          </a:p>
          <a:p>
            <a:r>
              <a:rPr lang="it-IT" sz="1200" dirty="0" smtClean="0"/>
              <a:t>Il luogo dove Agnese e Lucia dovranno rifugiarsi in seguito alla fuga dal paese è qui indicato con degli asterischi, attribuiti alla consueta finzione della reticenza dell'anonimo, ma l'autore nel </a:t>
            </a:r>
            <a:r>
              <a:rPr lang="it-IT" sz="1200" dirty="0" smtClean="0">
                <a:hlinkClick r:id="rId17"/>
              </a:rPr>
              <a:t>cap. IX</a:t>
            </a:r>
            <a:r>
              <a:rPr lang="it-IT" sz="1200" dirty="0" smtClean="0"/>
              <a:t> spiegherà chiaramente che si tratta di </a:t>
            </a:r>
            <a:r>
              <a:rPr lang="it-IT" sz="1200" dirty="0" smtClean="0">
                <a:hlinkClick r:id="rId18"/>
              </a:rPr>
              <a:t>Monza</a:t>
            </a:r>
            <a:r>
              <a:rPr lang="it-IT" sz="1200" dirty="0" smtClean="0"/>
              <a:t>, ovvero la città dove sorge il convento in cui è presente </a:t>
            </a:r>
            <a:r>
              <a:rPr lang="it-IT" sz="1200" dirty="0" smtClean="0">
                <a:hlinkClick r:id="rId19"/>
              </a:rPr>
              <a:t>Gertrude</a:t>
            </a:r>
            <a:r>
              <a:rPr lang="it-IT" sz="1200" dirty="0" smtClean="0"/>
              <a:t> e in cui troveranno riparo le due donne.</a:t>
            </a:r>
            <a:br>
              <a:rPr lang="it-IT" sz="1200" dirty="0" smtClean="0"/>
            </a:br>
            <a:endParaRPr lang="it-IT" sz="1200" dirty="0" smtClean="0"/>
          </a:p>
          <a:p>
            <a:r>
              <a:rPr lang="it-IT" sz="1200" dirty="0" smtClean="0"/>
              <a:t>Il passo che conclude il capitolo è il cosiddetto "Addio, monti...", ovvero la celebre pagina in cui Manzoni attribuisce a Lucia in partenza un commosso saluto ai luoghi dove è nata e vissuta, dai quali deve forzatamente separarsi con inevitabile sofferenza: è un grande pezzo di bravura, in cui il tono è altamente lirico e il linguaggio solenne e sostenuto, quale ovviamente non potrebbe usare nella realtà una povera contadina (e infatti l'autore precisa alla fine che "Di tal genere, se non tali appunto, erano i pensieri di Lucia"). Il brano costituisce un'ulteriore descrizione dei luoghi della parte iniziale del romanzo, dopo quella altrettanto famosa che apriva il </a:t>
            </a:r>
            <a:r>
              <a:rPr lang="it-IT" sz="1200" dirty="0" smtClean="0">
                <a:hlinkClick r:id="rId20"/>
              </a:rPr>
              <a:t>cap. I</a:t>
            </a:r>
            <a:r>
              <a:rPr lang="it-IT" sz="1200" dirty="0" smtClean="0"/>
              <a:t>.</a:t>
            </a:r>
          </a:p>
          <a:p>
            <a:r>
              <a:rPr lang="it-IT" sz="1200" dirty="0" smtClean="0"/>
              <a:t>Il nome del filosofo Carneade con cui si apre il capitolo è diventato per antonomasia sinonimo di illustre sconosciuto, proprio in base alle parole di don </a:t>
            </a:r>
            <a:r>
              <a:rPr lang="it-IT" sz="1200" dirty="0" err="1" smtClean="0"/>
              <a:t>Abbondio</a:t>
            </a:r>
            <a:r>
              <a:rPr lang="it-IT" sz="1200" dirty="0" smtClean="0"/>
              <a:t> che non sa nulla di lui.</a:t>
            </a:r>
            <a:br>
              <a:rPr lang="it-IT" sz="1200" dirty="0" smtClean="0"/>
            </a:br>
            <a:r>
              <a:rPr lang="it-IT" sz="1200" dirty="0" smtClean="0"/>
              <a:t/>
            </a:r>
            <a:br>
              <a:rPr lang="it-IT" sz="1200" dirty="0" smtClean="0"/>
            </a:br>
            <a:endParaRPr lang="it-IT"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3538736" cy="562074"/>
          </a:xfrm>
        </p:spPr>
        <p:txBody>
          <a:bodyPr>
            <a:normAutofit fontScale="90000"/>
          </a:bodyPr>
          <a:lstStyle/>
          <a:p>
            <a:r>
              <a:rPr lang="it-IT" sz="1600" dirty="0" smtClean="0"/>
              <a:t>Temi principali e collegamen</a:t>
            </a:r>
            <a:r>
              <a:rPr lang="it-IT" sz="2000" dirty="0" smtClean="0"/>
              <a:t>ti</a:t>
            </a:r>
            <a:br>
              <a:rPr lang="it-IT" sz="2000" dirty="0" smtClean="0"/>
            </a:br>
            <a:endParaRPr lang="it-IT" sz="2000" dirty="0"/>
          </a:p>
        </p:txBody>
      </p:sp>
      <p:sp>
        <p:nvSpPr>
          <p:cNvPr id="3" name="Segnaposto contenuto 2"/>
          <p:cNvSpPr>
            <a:spLocks noGrp="1"/>
          </p:cNvSpPr>
          <p:nvPr>
            <p:ph sz="quarter" idx="1"/>
          </p:nvPr>
        </p:nvSpPr>
        <p:spPr>
          <a:xfrm>
            <a:off x="395536" y="836712"/>
            <a:ext cx="8219256" cy="5544616"/>
          </a:xfrm>
        </p:spPr>
        <p:txBody>
          <a:bodyPr>
            <a:normAutofit fontScale="92500" lnSpcReduction="20000"/>
          </a:bodyPr>
          <a:lstStyle/>
          <a:p>
            <a:r>
              <a:rPr lang="it-IT" sz="1100" smtClean="0"/>
              <a:t>Il </a:t>
            </a:r>
            <a:r>
              <a:rPr lang="it-IT" sz="1100" dirty="0" smtClean="0"/>
              <a:t>cap. VIII rappresenta un momento di svolta importante nelle vicende del romanzo, in quanto i due promessi sono costretti ad abbandonare il </a:t>
            </a:r>
            <a:r>
              <a:rPr lang="it-IT" sz="1100" dirty="0" smtClean="0">
                <a:hlinkClick r:id="rId2"/>
              </a:rPr>
              <a:t>paese</a:t>
            </a:r>
            <a:r>
              <a:rPr lang="it-IT" sz="1100" dirty="0" smtClean="0"/>
              <a:t> in seguito al fallito tentativo di rapire </a:t>
            </a:r>
            <a:r>
              <a:rPr lang="it-IT" sz="1100" dirty="0" smtClean="0">
                <a:hlinkClick r:id="rId3"/>
              </a:rPr>
              <a:t>Lucia</a:t>
            </a:r>
            <a:r>
              <a:rPr lang="it-IT" sz="1100" dirty="0" smtClean="0"/>
              <a:t> da parte di </a:t>
            </a:r>
            <a:r>
              <a:rPr lang="it-IT" sz="1100" dirty="0" smtClean="0">
                <a:hlinkClick r:id="rId4"/>
              </a:rPr>
              <a:t>don Rodrigo</a:t>
            </a:r>
            <a:r>
              <a:rPr lang="it-IT" sz="1100" dirty="0" smtClean="0"/>
              <a:t> e poi a separarsi, entrando in una dimensione spaziale più ampia di quella contadina del piccolo villaggio in cui sono nati e ricca di insidie (</a:t>
            </a:r>
            <a:r>
              <a:rPr lang="it-IT" sz="1100" dirty="0" smtClean="0">
                <a:hlinkClick r:id="rId5"/>
              </a:rPr>
              <a:t>Monza</a:t>
            </a:r>
            <a:r>
              <a:rPr lang="it-IT" sz="1100" dirty="0" smtClean="0"/>
              <a:t> e il convento di </a:t>
            </a:r>
            <a:r>
              <a:rPr lang="it-IT" sz="1100" dirty="0" smtClean="0">
                <a:hlinkClick r:id="rId6"/>
              </a:rPr>
              <a:t>Gertrude</a:t>
            </a:r>
            <a:r>
              <a:rPr lang="it-IT" sz="1100" dirty="0" smtClean="0"/>
              <a:t> per le due donne, </a:t>
            </a:r>
            <a:r>
              <a:rPr lang="it-IT" sz="1100" dirty="0" smtClean="0">
                <a:hlinkClick r:id="rId7"/>
              </a:rPr>
              <a:t>Milano</a:t>
            </a:r>
            <a:r>
              <a:rPr lang="it-IT" sz="1100" dirty="0" smtClean="0"/>
              <a:t> e i suoi tumulti per </a:t>
            </a:r>
            <a:r>
              <a:rPr lang="it-IT" sz="1100" dirty="0" smtClean="0">
                <a:hlinkClick r:id="rId8"/>
              </a:rPr>
              <a:t>Renzo</a:t>
            </a:r>
            <a:r>
              <a:rPr lang="it-IT" sz="1100" dirty="0" smtClean="0"/>
              <a:t>). L'abbandono del paese coincide con l'allontanamento da un ambiente rassicurante e domestico, in cui prevale la solidarietà reciproca e uno stile di vita sobrio, mentre (soprattutto per Renzo) la grande metropoli sarà uno spazio insidioso, quasi una sorta di percorso formativo che il giovane non supererà in occasione del primo viaggio, mentre sarà più preparato al suo ritorno in città all'epoca della </a:t>
            </a:r>
            <a:r>
              <a:rPr lang="it-IT" sz="1100" dirty="0" smtClean="0">
                <a:hlinkClick r:id="rId9"/>
              </a:rPr>
              <a:t>peste</a:t>
            </a:r>
            <a:r>
              <a:rPr lang="it-IT" sz="1100" dirty="0" smtClean="0"/>
              <a:t>. Ciò si spiega anzitutto per l'idea manzoniana della campagna come luogo sano contrapposto alla città "malata" (tema del resto ampiamente presente nella letteratura europea del XVIII-XIX secolo), i cui abitanti sono gente semplice che conduce una vita onesta, pronti ad aiutarsi l'un l'altro nelle avversità e a formare una comunità unita e solidale: se ne ha già un accenno nel </a:t>
            </a:r>
            <a:r>
              <a:rPr lang="it-IT" sz="1100" dirty="0" smtClean="0">
                <a:hlinkClick r:id="rId10"/>
              </a:rPr>
              <a:t>cap. </a:t>
            </a:r>
            <a:r>
              <a:rPr lang="it-IT" sz="1100" dirty="0" err="1" smtClean="0">
                <a:hlinkClick r:id="rId10"/>
              </a:rPr>
              <a:t>VI</a:t>
            </a:r>
            <a:r>
              <a:rPr lang="it-IT" sz="1100" dirty="0" smtClean="0"/>
              <a:t>, quando la famiglia di </a:t>
            </a:r>
            <a:r>
              <a:rPr lang="it-IT" sz="1100" dirty="0" err="1" smtClean="0">
                <a:hlinkClick r:id="rId11"/>
              </a:rPr>
              <a:t>Tonio</a:t>
            </a:r>
            <a:r>
              <a:rPr lang="it-IT" sz="1100" dirty="0" smtClean="0"/>
              <a:t> invita Renzo a fermarsi a cena nonostante la tavola non offra che poca polenta di scarsa qualità a causa della </a:t>
            </a:r>
            <a:r>
              <a:rPr lang="it-IT" sz="1100" dirty="0" smtClean="0">
                <a:hlinkClick r:id="rId12"/>
              </a:rPr>
              <a:t>carestia</a:t>
            </a:r>
            <a:r>
              <a:rPr lang="it-IT" sz="1100" dirty="0" smtClean="0"/>
              <a:t>, e l'ulteriore riprova è proprio nel cap. VIII, quando i paesani non esitano a radunarsi in una piccola folla al suono delle campane a martello per correre in soccorso del curato, anche se questo improvvisato esercito è piuttosto sgangherato e offre un aiuto tardivo e ben poco efficace. Questo non significa che l'autore dia del mondo rurale e contadino un quadro idealizzato e privo di difetti (la gente del paese in fondo non sa o non ha il coraggio di opporsi alle angherie di don Rodrigo), ma a paragone della città la dimensione della campagna appare più accogliente e rassicurante, come dimostra anche il fatto che alla fine delle vicende i due sposi non più promessi si trasferiranno in un piccolo centro del </a:t>
            </a:r>
            <a:r>
              <a:rPr lang="it-IT" sz="1100" dirty="0" smtClean="0">
                <a:hlinkClick r:id="rId13"/>
              </a:rPr>
              <a:t>Bergamasco</a:t>
            </a:r>
            <a:r>
              <a:rPr lang="it-IT" sz="1100" dirty="0" smtClean="0"/>
              <a:t>, dove Renzo diventerà una specie di imprenditore nel campo tessile e, dunque, sempre nell'orizzonte di una minuscola comunità rurale. Le ragioni di questa visione dell'autore derivano anche da considerazioni economiche, cioè dal fatto che per Manzoni il cuore dell'economia </a:t>
            </a:r>
            <a:r>
              <a:rPr lang="it-IT" sz="1100" dirty="0" err="1" smtClean="0"/>
              <a:t>dev</a:t>
            </a:r>
            <a:r>
              <a:rPr lang="it-IT" sz="1100" dirty="0" smtClean="0"/>
              <a:t>'essere legato alla terra e al commercio dei suoi prodotti (in accordo con varie teorie assai diffuse nel periodo dell'Illuminismo e in particolare in Lombardia; cfr. anche il </a:t>
            </a:r>
            <a:r>
              <a:rPr lang="it-IT" sz="1100" dirty="0" smtClean="0">
                <a:hlinkClick r:id="rId14"/>
              </a:rPr>
              <a:t>cap. XII</a:t>
            </a:r>
            <a:r>
              <a:rPr lang="it-IT" sz="1100" dirty="0" smtClean="0"/>
              <a:t>), per cui anche l'emigrante che è costretto a lasciare il paese natale per cercare fortuna in città è vittima di un destino avverso e soffre nel troncare il legame con le proprie radici: il brano famoso che chiude il cap. VIII, che descrive proprio l'addio di Lucia ai luoghi della sua infanzia e giovinezza, contiene anche un riferimento a colui che "se ne parte volontariamente, tratto dalla speranza di fare altrove fortuna", il quale è quasi atterrito alla prospettiva di allontanarsi dal luoghi familiari per affrontare la città caotica e sovraffollata. Parlando di questo ipotetico personaggio, l'autore afferma che "Quanto più si avanza nel piano, il suo occhio si ritira, disgustato e stanco, da quell’ampiezza uniforme; l’aria gli par gravosa e morta; s’inoltra mesto e disattento nelle città tumultuose; le case aggiunte a case, le strade che sboccano nelle strade, pare che gli levino il respiro; e davanti agli </a:t>
            </a:r>
            <a:r>
              <a:rPr lang="it-IT" sz="1100" dirty="0" err="1" smtClean="0"/>
              <a:t>edifizi</a:t>
            </a:r>
            <a:r>
              <a:rPr lang="it-IT" sz="1100" dirty="0" smtClean="0"/>
              <a:t> ammirati dallo straniero, pensa, con desiderio inquieto, al campicello del suo paese, alla </a:t>
            </a:r>
            <a:r>
              <a:rPr lang="it-IT" sz="1100" dirty="0" err="1" smtClean="0"/>
              <a:t>casuccia</a:t>
            </a:r>
            <a:r>
              <a:rPr lang="it-IT" sz="1100" dirty="0" smtClean="0"/>
              <a:t> a cui ha già messo gli occhi addosso, da gran tempo, e che comprerà, tornando ricco a’ suoi monti". Tale descrizione prefigura l'ingresso di Renzo nella "tumultuosa" Milano il giorno della </a:t>
            </a:r>
            <a:r>
              <a:rPr lang="it-IT" sz="1100" dirty="0" smtClean="0">
                <a:hlinkClick r:id="rId15"/>
              </a:rPr>
              <a:t>sommossa</a:t>
            </a:r>
            <a:r>
              <a:rPr lang="it-IT" sz="1100" dirty="0" smtClean="0"/>
              <a:t> di S. Martino e anticipa l'atmosfera cupa, quasi soffocante della metropoli che tanti guai provocherà al protagonista, il quale infatti sarà ben lieto dapprima di rifugiarsi a Bergamo (che all'epoca era un grande borgo rurale) e poi di tornare al suo paese, in cui tra l'altro l'orrore della peste non verrà mostrato direttamente. </a:t>
            </a:r>
            <a:br>
              <a:rPr lang="it-IT" sz="1100" dirty="0" smtClean="0"/>
            </a:br>
            <a:r>
              <a:rPr lang="it-IT" sz="1100" dirty="0" smtClean="0"/>
              <a:t>Non è inutile, infine, ricordare che le nevrosi di cui Manzoni soffriva (era agorafobico e dunque intimorito dagli spazi aperti e dalla folla) hanno forse influenzato questo giudizio negativo sull'ambiente urbano, come si può ricavare non solo dalle successive descrizioni di Milano ma anche da alcuni accenni del brano citato prima, il che spiega perché nel romanzo la città sia sempre descritta come luogo insano e fonte di problemi, mentre la campagna è il luogo della salute e della vita frugale.</a:t>
            </a:r>
          </a:p>
          <a:p>
            <a:r>
              <a:rPr lang="it-IT" sz="1200" dirty="0" smtClean="0"/>
              <a:t/>
            </a:r>
            <a:br>
              <a:rPr lang="it-IT" sz="1200" dirty="0" smtClean="0"/>
            </a:br>
            <a:endParaRPr lang="it-IT"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p:cNvGraphicFramePr>
            <a:graphicFrameLocks noGrp="1"/>
          </p:cNvGraphicFramePr>
          <p:nvPr/>
        </p:nvGraphicFramePr>
        <p:xfrm>
          <a:off x="251520" y="260648"/>
          <a:ext cx="8424936" cy="6278880"/>
        </p:xfrm>
        <a:graphic>
          <a:graphicData uri="http://schemas.openxmlformats.org/drawingml/2006/table">
            <a:tbl>
              <a:tblPr/>
              <a:tblGrid>
                <a:gridCol w="810090"/>
                <a:gridCol w="7614846"/>
              </a:tblGrid>
              <a:tr h="6120680">
                <a:tc>
                  <a:txBody>
                    <a:bodyPr/>
                    <a:lstStyle/>
                    <a:p>
                      <a:pPr algn="r" fontAlgn="t"/>
                      <a:r>
                        <a:rPr lang="it-IT" b="1" dirty="0"/>
                        <a:t>Personaggi:</a:t>
                      </a:r>
                      <a:r>
                        <a:rPr lang="it-IT" dirty="0"/>
                        <a:t/>
                      </a:r>
                      <a:br>
                        <a:rPr lang="it-IT" dirty="0"/>
                      </a:br>
                      <a:r>
                        <a:rPr lang="it-IT" dirty="0"/>
                        <a:t/>
                      </a:r>
                      <a:br>
                        <a:rPr lang="it-IT" dirty="0"/>
                      </a:br>
                      <a:r>
                        <a:rPr lang="it-IT" dirty="0"/>
                        <a:t/>
                      </a:r>
                      <a:br>
                        <a:rPr lang="it-IT" dirty="0"/>
                      </a:br>
                      <a:r>
                        <a:rPr lang="it-IT" b="1" dirty="0"/>
                        <a:t>Luoghi:</a:t>
                      </a:r>
                      <a:r>
                        <a:rPr lang="it-IT" dirty="0"/>
                        <a:t/>
                      </a:r>
                      <a:br>
                        <a:rPr lang="it-IT" dirty="0"/>
                      </a:br>
                      <a:r>
                        <a:rPr lang="it-IT" dirty="0"/>
                        <a:t/>
                      </a:r>
                      <a:br>
                        <a:rPr lang="it-IT" dirty="0"/>
                      </a:br>
                      <a:r>
                        <a:rPr lang="it-IT" b="1" dirty="0"/>
                        <a:t>Tempo:</a:t>
                      </a:r>
                      <a:r>
                        <a:rPr lang="it-IT" dirty="0"/>
                        <a:t/>
                      </a:r>
                      <a:br>
                        <a:rPr lang="it-IT" dirty="0"/>
                      </a:br>
                      <a:r>
                        <a:rPr lang="it-IT" dirty="0"/>
                        <a:t/>
                      </a:r>
                      <a:br>
                        <a:rPr lang="it-IT" dirty="0"/>
                      </a:br>
                      <a:r>
                        <a:rPr lang="it-IT" b="1" dirty="0"/>
                        <a:t>Temi:</a:t>
                      </a:r>
                      <a:r>
                        <a:rPr lang="it-IT" dirty="0"/>
                        <a:t/>
                      </a:r>
                      <a:br>
                        <a:rPr lang="it-IT" dirty="0"/>
                      </a:br>
                      <a:r>
                        <a:rPr lang="it-IT" dirty="0"/>
                        <a:t/>
                      </a:r>
                      <a:br>
                        <a:rPr lang="it-IT" dirty="0"/>
                      </a:br>
                      <a:r>
                        <a:rPr lang="it-IT" b="1" dirty="0"/>
                        <a:t>Trama:</a:t>
                      </a:r>
                      <a:r>
                        <a:rPr lang="it-IT" dirty="0"/>
                        <a:t/>
                      </a:r>
                      <a:br>
                        <a:rPr lang="it-IT" dirty="0"/>
                      </a:br>
                      <a:endParaRPr lang="it-IT" dirty="0"/>
                    </a:p>
                  </a:txBody>
                  <a:tcPr marL="142875" marR="142875">
                    <a:lnL>
                      <a:noFill/>
                    </a:lnL>
                    <a:lnR>
                      <a:noFill/>
                    </a:lnR>
                    <a:lnT>
                      <a:noFill/>
                    </a:lnT>
                    <a:lnB>
                      <a:noFill/>
                    </a:lnB>
                    <a:solidFill>
                      <a:srgbClr val="FFFFFF"/>
                    </a:solidFill>
                  </a:tcPr>
                </a:tc>
                <a:tc>
                  <a:txBody>
                    <a:bodyPr/>
                    <a:lstStyle/>
                    <a:p>
                      <a:pPr algn="just" fontAlgn="t"/>
                      <a:r>
                        <a:rPr lang="it-IT" sz="1600" u="none" strike="noStrike" dirty="0">
                          <a:solidFill>
                            <a:srgbClr val="CC6600"/>
                          </a:solidFill>
                          <a:hlinkClick r:id="rId2"/>
                        </a:rPr>
                        <a:t>Renzo</a:t>
                      </a:r>
                      <a:r>
                        <a:rPr lang="it-IT" sz="1600" dirty="0"/>
                        <a:t>, </a:t>
                      </a:r>
                      <a:r>
                        <a:rPr lang="it-IT" sz="1600" u="none" strike="noStrike" dirty="0">
                          <a:solidFill>
                            <a:srgbClr val="CC6600"/>
                          </a:solidFill>
                          <a:hlinkClick r:id="rId3"/>
                        </a:rPr>
                        <a:t>Lucia</a:t>
                      </a:r>
                      <a:r>
                        <a:rPr lang="it-IT" sz="1600" dirty="0"/>
                        <a:t>, </a:t>
                      </a:r>
                      <a:r>
                        <a:rPr lang="it-IT" sz="1600" u="none" strike="noStrike" dirty="0">
                          <a:solidFill>
                            <a:srgbClr val="CC6600"/>
                          </a:solidFill>
                          <a:hlinkClick r:id="rId4"/>
                        </a:rPr>
                        <a:t>Agnese</a:t>
                      </a:r>
                      <a:r>
                        <a:rPr lang="it-IT" sz="1600" dirty="0"/>
                        <a:t>, </a:t>
                      </a:r>
                      <a:r>
                        <a:rPr lang="it-IT" sz="1600" u="none" strike="noStrike" dirty="0" err="1">
                          <a:solidFill>
                            <a:srgbClr val="CC6600"/>
                          </a:solidFill>
                          <a:hlinkClick r:id="rId5"/>
                        </a:rPr>
                        <a:t>Tonio</a:t>
                      </a:r>
                      <a:r>
                        <a:rPr lang="it-IT" sz="1600" dirty="0"/>
                        <a:t>, </a:t>
                      </a:r>
                      <a:r>
                        <a:rPr lang="it-IT" sz="1600" u="none" strike="noStrike" dirty="0" err="1">
                          <a:solidFill>
                            <a:srgbClr val="CC6600"/>
                          </a:solidFill>
                          <a:hlinkClick r:id="rId6"/>
                        </a:rPr>
                        <a:t>Gervaso</a:t>
                      </a:r>
                      <a:r>
                        <a:rPr lang="it-IT" sz="1600" dirty="0"/>
                        <a:t>, </a:t>
                      </a:r>
                      <a:r>
                        <a:rPr lang="it-IT" sz="1600" u="none" strike="noStrike" dirty="0">
                          <a:solidFill>
                            <a:srgbClr val="CC6600"/>
                          </a:solidFill>
                          <a:hlinkClick r:id="rId7"/>
                        </a:rPr>
                        <a:t>Perpetua</a:t>
                      </a:r>
                      <a:r>
                        <a:rPr lang="it-IT" sz="1600" dirty="0"/>
                        <a:t>, </a:t>
                      </a:r>
                      <a:r>
                        <a:rPr lang="it-IT" sz="1600" u="none" strike="noStrike" dirty="0">
                          <a:solidFill>
                            <a:srgbClr val="CC6600"/>
                          </a:solidFill>
                          <a:hlinkClick r:id="rId8"/>
                        </a:rPr>
                        <a:t>don </a:t>
                      </a:r>
                      <a:r>
                        <a:rPr lang="it-IT" sz="1600" u="none" strike="noStrike" dirty="0" err="1">
                          <a:solidFill>
                            <a:srgbClr val="CC6600"/>
                          </a:solidFill>
                          <a:hlinkClick r:id="rId8"/>
                        </a:rPr>
                        <a:t>Abbondio</a:t>
                      </a:r>
                      <a:r>
                        <a:rPr lang="it-IT" sz="1600" dirty="0"/>
                        <a:t>, il </a:t>
                      </a:r>
                      <a:r>
                        <a:rPr lang="it-IT" sz="1600" u="none" strike="noStrike" dirty="0" err="1">
                          <a:solidFill>
                            <a:srgbClr val="CC6600"/>
                          </a:solidFill>
                          <a:hlinkClick r:id="rId9"/>
                        </a:rPr>
                        <a:t>Griso</a:t>
                      </a:r>
                      <a:r>
                        <a:rPr lang="it-IT" sz="1600" dirty="0"/>
                        <a:t>, i </a:t>
                      </a:r>
                      <a:r>
                        <a:rPr lang="it-IT" sz="1600" u="none" strike="noStrike" dirty="0">
                          <a:solidFill>
                            <a:srgbClr val="CC6600"/>
                          </a:solidFill>
                          <a:hlinkClick r:id="rId10"/>
                        </a:rPr>
                        <a:t>bravi</a:t>
                      </a:r>
                      <a:r>
                        <a:rPr lang="it-IT" sz="1600" dirty="0"/>
                        <a:t>, </a:t>
                      </a:r>
                      <a:r>
                        <a:rPr lang="it-IT" sz="1600" u="none" strike="noStrike" dirty="0" err="1">
                          <a:solidFill>
                            <a:srgbClr val="CC6600"/>
                          </a:solidFill>
                          <a:hlinkClick r:id="rId11"/>
                        </a:rPr>
                        <a:t>Menico</a:t>
                      </a:r>
                      <a:r>
                        <a:rPr lang="it-IT" sz="1600" dirty="0"/>
                        <a:t>, </a:t>
                      </a:r>
                      <a:r>
                        <a:rPr lang="it-IT" sz="1600" u="none" strike="noStrike" dirty="0">
                          <a:solidFill>
                            <a:srgbClr val="CC6600"/>
                          </a:solidFill>
                          <a:hlinkClick r:id="rId12"/>
                        </a:rPr>
                        <a:t>Ambrogio</a:t>
                      </a:r>
                      <a:r>
                        <a:rPr lang="it-IT" sz="1600" dirty="0"/>
                        <a:t>, </a:t>
                      </a:r>
                      <a:r>
                        <a:rPr lang="it-IT" sz="1600" u="none" strike="noStrike" dirty="0">
                          <a:solidFill>
                            <a:srgbClr val="993300"/>
                          </a:solidFill>
                          <a:hlinkClick r:id="rId13"/>
                        </a:rPr>
                        <a:t>padre Cristoforo</a:t>
                      </a:r>
                      <a:r>
                        <a:rPr lang="it-IT" sz="1600" dirty="0"/>
                        <a:t>, il </a:t>
                      </a:r>
                      <a:r>
                        <a:rPr lang="it-IT" sz="1600" u="none" strike="noStrike" dirty="0">
                          <a:solidFill>
                            <a:srgbClr val="CC6600"/>
                          </a:solidFill>
                          <a:hlinkClick r:id="rId14"/>
                        </a:rPr>
                        <a:t>console</a:t>
                      </a:r>
                      <a:r>
                        <a:rPr lang="it-IT" sz="1600" dirty="0"/>
                        <a:t>, </a:t>
                      </a:r>
                      <a:r>
                        <a:rPr lang="it-IT" sz="1600" u="none" strike="noStrike" dirty="0">
                          <a:solidFill>
                            <a:srgbClr val="CC6600"/>
                          </a:solidFill>
                          <a:hlinkClick r:id="rId15"/>
                        </a:rPr>
                        <a:t>fra Fazio</a:t>
                      </a:r>
                      <a:r>
                        <a:rPr lang="it-IT" sz="1600" dirty="0"/>
                        <a:t/>
                      </a:r>
                      <a:br>
                        <a:rPr lang="it-IT" sz="1600" dirty="0"/>
                      </a:br>
                      <a:r>
                        <a:rPr lang="it-IT" sz="1600" dirty="0"/>
                        <a:t/>
                      </a:r>
                      <a:br>
                        <a:rPr lang="it-IT" sz="1600" dirty="0"/>
                      </a:br>
                      <a:endParaRPr lang="it-IT" sz="1600" dirty="0" smtClean="0"/>
                    </a:p>
                    <a:p>
                      <a:pPr algn="just" fontAlgn="t"/>
                      <a:endParaRPr lang="it-IT" sz="1600" dirty="0" smtClean="0"/>
                    </a:p>
                    <a:p>
                      <a:pPr algn="just" fontAlgn="t"/>
                      <a:endParaRPr lang="it-IT" sz="1600" dirty="0" smtClean="0"/>
                    </a:p>
                    <a:p>
                      <a:pPr algn="just" fontAlgn="t"/>
                      <a:endParaRPr lang="it-IT" sz="1600" dirty="0" smtClean="0"/>
                    </a:p>
                    <a:p>
                      <a:pPr algn="just" fontAlgn="t"/>
                      <a:r>
                        <a:rPr lang="it-IT" sz="1600" dirty="0" smtClean="0"/>
                        <a:t>Il</a:t>
                      </a:r>
                      <a:r>
                        <a:rPr lang="it-IT" sz="1600" dirty="0"/>
                        <a:t> </a:t>
                      </a:r>
                      <a:r>
                        <a:rPr lang="it-IT" sz="1600" u="none" strike="noStrike" dirty="0">
                          <a:solidFill>
                            <a:srgbClr val="CC6600"/>
                          </a:solidFill>
                          <a:hlinkClick r:id="rId16"/>
                        </a:rPr>
                        <a:t>paese</a:t>
                      </a:r>
                      <a:r>
                        <a:rPr lang="it-IT" sz="1600" dirty="0"/>
                        <a:t> di Renzo e Lucia, il convento di </a:t>
                      </a:r>
                      <a:r>
                        <a:rPr lang="it-IT" sz="1600" u="none" strike="noStrike" dirty="0" err="1">
                          <a:solidFill>
                            <a:srgbClr val="CC6600"/>
                          </a:solidFill>
                          <a:hlinkClick r:id="rId17"/>
                        </a:rPr>
                        <a:t>Pescarenico</a:t>
                      </a:r>
                      <a:r>
                        <a:rPr lang="it-IT" sz="1600" dirty="0"/>
                        <a:t/>
                      </a:r>
                      <a:br>
                        <a:rPr lang="it-IT" sz="1600" dirty="0"/>
                      </a:br>
                      <a:r>
                        <a:rPr lang="it-IT" sz="1600" dirty="0"/>
                        <a:t/>
                      </a:r>
                      <a:br>
                        <a:rPr lang="it-IT" sz="1600" dirty="0"/>
                      </a:br>
                      <a:endParaRPr lang="it-IT" sz="1600" dirty="0" smtClean="0"/>
                    </a:p>
                    <a:p>
                      <a:pPr algn="just" fontAlgn="t"/>
                      <a:endParaRPr lang="it-IT" sz="1600" dirty="0" smtClean="0"/>
                    </a:p>
                    <a:p>
                      <a:pPr algn="just" fontAlgn="t"/>
                      <a:r>
                        <a:rPr lang="it-IT" sz="1600" dirty="0" smtClean="0"/>
                        <a:t>Notte </a:t>
                      </a:r>
                      <a:r>
                        <a:rPr lang="it-IT" sz="1600" dirty="0"/>
                        <a:t>del 10 novembre 1628</a:t>
                      </a:r>
                      <a:br>
                        <a:rPr lang="it-IT" sz="1600" dirty="0"/>
                      </a:br>
                      <a:r>
                        <a:rPr lang="it-IT" sz="1600" dirty="0"/>
                        <a:t/>
                      </a:r>
                      <a:br>
                        <a:rPr lang="it-IT" sz="1600" dirty="0"/>
                      </a:br>
                      <a:endParaRPr lang="it-IT" sz="1600" dirty="0" smtClean="0"/>
                    </a:p>
                    <a:p>
                      <a:pPr algn="just" fontAlgn="t"/>
                      <a:r>
                        <a:rPr lang="it-IT" sz="1600" u="none" strike="noStrike" dirty="0" smtClean="0">
                          <a:solidFill>
                            <a:srgbClr val="CC6600"/>
                          </a:solidFill>
                          <a:hlinkClick r:id="rId18"/>
                        </a:rPr>
                        <a:t>La </a:t>
                      </a:r>
                      <a:r>
                        <a:rPr lang="it-IT" sz="1600" u="none" strike="noStrike" dirty="0">
                          <a:solidFill>
                            <a:srgbClr val="CC6600"/>
                          </a:solidFill>
                          <a:hlinkClick r:id="rId18"/>
                        </a:rPr>
                        <a:t>giustizia</a:t>
                      </a:r>
                      <a:r>
                        <a:rPr lang="it-IT" sz="1600" dirty="0"/>
                        <a:t>, </a:t>
                      </a:r>
                      <a:r>
                        <a:rPr lang="it-IT" sz="1600" u="none" strike="noStrike" dirty="0">
                          <a:solidFill>
                            <a:srgbClr val="CC6600"/>
                          </a:solidFill>
                          <a:hlinkClick r:id="rId19"/>
                        </a:rPr>
                        <a:t>Nobiltà e potere</a:t>
                      </a:r>
                      <a:r>
                        <a:rPr lang="it-IT" sz="1600" dirty="0"/>
                        <a:t>, </a:t>
                      </a:r>
                      <a:r>
                        <a:rPr lang="it-IT" sz="1600" u="none" strike="noStrike" dirty="0">
                          <a:solidFill>
                            <a:srgbClr val="CC6600"/>
                          </a:solidFill>
                          <a:hlinkClick r:id="rId20"/>
                        </a:rPr>
                        <a:t>Chiesa e religione</a:t>
                      </a:r>
                      <a:r>
                        <a:rPr lang="it-IT" sz="1600" dirty="0"/>
                        <a:t/>
                      </a:r>
                      <a:br>
                        <a:rPr lang="it-IT" sz="1600" dirty="0"/>
                      </a:br>
                      <a:r>
                        <a:rPr lang="it-IT" sz="1600" dirty="0"/>
                        <a:t/>
                      </a:r>
                      <a:br>
                        <a:rPr lang="it-IT" sz="1600" dirty="0"/>
                      </a:br>
                      <a:r>
                        <a:rPr lang="it-IT" sz="1600" dirty="0"/>
                        <a:t>Renzo, Lucia e gli altri tentano il "matrimonio a sorpresa", ma don </a:t>
                      </a:r>
                      <a:r>
                        <a:rPr lang="it-IT" sz="1600" dirty="0" err="1"/>
                        <a:t>Abbondio</a:t>
                      </a:r>
                      <a:r>
                        <a:rPr lang="it-IT" sz="1600" dirty="0"/>
                        <a:t> riesce a impedirlo. Il sagrestano Ambrogio suona le campane a martello, richiamando l'intero paese. Il </a:t>
                      </a:r>
                      <a:r>
                        <a:rPr lang="it-IT" sz="1600" dirty="0" err="1"/>
                        <a:t>Griso</a:t>
                      </a:r>
                      <a:r>
                        <a:rPr lang="it-IT" sz="1600" dirty="0"/>
                        <a:t> e i suoi bravi penetrano in casa di Agnese e Lucia, non trovando nessuno. Sopraggiunge </a:t>
                      </a:r>
                      <a:r>
                        <a:rPr lang="it-IT" sz="1600" dirty="0" err="1"/>
                        <a:t>Menico</a:t>
                      </a:r>
                      <a:r>
                        <a:rPr lang="it-IT" sz="1600" dirty="0"/>
                        <a:t>, che riesce a fuggire dai bravi grazie ai rintocchi delle campane. Renzo, Agnese e Lucia raggiungono padre Cristoforo al convento. Il frate consiglia ai due promessi di lasciare il paese, quindi avviene la separazione e </a:t>
                      </a:r>
                      <a:r>
                        <a:rPr lang="it-IT" dirty="0"/>
                        <a:t>la partenza.</a:t>
                      </a:r>
                      <a:br>
                        <a:rPr lang="it-IT" dirty="0"/>
                      </a:br>
                      <a:r>
                        <a:rPr lang="it-IT" dirty="0"/>
                        <a:t/>
                      </a:r>
                      <a:br>
                        <a:rPr lang="it-IT" dirty="0"/>
                      </a:br>
                      <a:endParaRPr lang="it-IT" dirty="0"/>
                    </a:p>
                  </a:txBody>
                  <a:tcPr marL="142875" marR="142875">
                    <a:lnL>
                      <a:noFill/>
                    </a:lnL>
                    <a:lnR>
                      <a:noFill/>
                    </a:lnR>
                    <a:lnT>
                      <a:noFill/>
                    </a:lnT>
                    <a:lnB>
                      <a:noFill/>
                    </a:lnB>
                    <a:solidFill>
                      <a:srgbClr val="FFFFFF"/>
                    </a:solid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7355160" cy="778098"/>
          </a:xfrm>
        </p:spPr>
        <p:txBody>
          <a:bodyPr>
            <a:noAutofit/>
          </a:bodyPr>
          <a:lstStyle/>
          <a:p>
            <a:r>
              <a:rPr lang="it-IT" sz="1600" dirty="0" smtClean="0"/>
              <a:t>Perpetua informa don </a:t>
            </a:r>
            <a:r>
              <a:rPr lang="it-IT" sz="1600" dirty="0" err="1" smtClean="0"/>
              <a:t>Abbondio</a:t>
            </a:r>
            <a:r>
              <a:rPr lang="it-IT" sz="1600" dirty="0" smtClean="0"/>
              <a:t> dell'arrivo di </a:t>
            </a:r>
            <a:r>
              <a:rPr lang="it-IT" sz="1600" dirty="0" err="1" smtClean="0"/>
              <a:t>Tonio</a:t>
            </a:r>
            <a:r>
              <a:rPr lang="it-IT" sz="1600" dirty="0" smtClean="0"/>
              <a:t> e </a:t>
            </a:r>
            <a:r>
              <a:rPr lang="it-IT" sz="1600" dirty="0" err="1" smtClean="0"/>
              <a:t>Gervaso</a:t>
            </a:r>
            <a:endParaRPr lang="it-IT" sz="1600" dirty="0"/>
          </a:p>
        </p:txBody>
      </p:sp>
      <p:sp>
        <p:nvSpPr>
          <p:cNvPr id="3" name="Segnaposto contenuto 2"/>
          <p:cNvSpPr>
            <a:spLocks noGrp="1"/>
          </p:cNvSpPr>
          <p:nvPr>
            <p:ph sz="quarter" idx="1"/>
          </p:nvPr>
        </p:nvSpPr>
        <p:spPr>
          <a:xfrm>
            <a:off x="611560" y="2564904"/>
            <a:ext cx="7467600" cy="3960440"/>
          </a:xfrm>
        </p:spPr>
        <p:txBody>
          <a:bodyPr>
            <a:normAutofit/>
          </a:bodyPr>
          <a:lstStyle/>
          <a:p>
            <a:r>
              <a:rPr lang="it-IT" sz="1400" dirty="0" smtClean="0"/>
              <a:t>Don </a:t>
            </a:r>
            <a:r>
              <a:rPr lang="it-IT" sz="1400" dirty="0" err="1" smtClean="0"/>
              <a:t>Abbondio</a:t>
            </a:r>
            <a:r>
              <a:rPr lang="it-IT" sz="1400" dirty="0" smtClean="0"/>
              <a:t> è </a:t>
            </a:r>
            <a:r>
              <a:rPr lang="it-IT" sz="1400" dirty="0" smtClean="0"/>
              <a:t>seduto in una stanza al primo piano della sua casa, intento a leggere un libro in cui è nominato il filosofo Carneade, di cui lui non sa nulla (il curato si diletta a leggere e un sacerdote suo vicino gli presta ogni tanto dei libri scelti a caso); quest'opera è un panegirico scritto in onore di S. Carlo Borromeo, in cui quest'ultimo è paragonato ad Archimede e al filosofo del II sec. a.C. </a:t>
            </a:r>
            <a:r>
              <a:rPr lang="it-IT" sz="1400" dirty="0" smtClean="0">
                <a:hlinkClick r:id="rId2"/>
              </a:rPr>
              <a:t>Perpetua</a:t>
            </a:r>
            <a:r>
              <a:rPr lang="it-IT" sz="1400" dirty="0" smtClean="0"/>
              <a:t> entra ad annunciare la visita di </a:t>
            </a:r>
            <a:r>
              <a:rPr lang="it-IT" sz="1400" dirty="0" err="1" smtClean="0">
                <a:hlinkClick r:id="rId3"/>
              </a:rPr>
              <a:t>Tonio</a:t>
            </a:r>
            <a:r>
              <a:rPr lang="it-IT" sz="1400" dirty="0" smtClean="0"/>
              <a:t> e </a:t>
            </a:r>
            <a:r>
              <a:rPr lang="it-IT" sz="1400" dirty="0" err="1" smtClean="0">
                <a:hlinkClick r:id="rId4"/>
              </a:rPr>
              <a:t>Gervaso</a:t>
            </a:r>
            <a:r>
              <a:rPr lang="it-IT" sz="1400" dirty="0" smtClean="0"/>
              <a:t>, al che don </a:t>
            </a:r>
            <a:r>
              <a:rPr lang="it-IT" sz="1400" dirty="0" err="1" smtClean="0"/>
              <a:t>Abbondio</a:t>
            </a:r>
            <a:r>
              <a:rPr lang="it-IT" sz="1400" dirty="0" smtClean="0"/>
              <a:t> si lamenta dell'ora tarda ma poi accetta di riceverli, ansioso di riavere indietro i suoi soldi. Il curato chiede alla sua domestica se si sia accertata dell'identità di </a:t>
            </a:r>
            <a:r>
              <a:rPr lang="it-IT" sz="1400" dirty="0" err="1" smtClean="0"/>
              <a:t>Tonio</a:t>
            </a:r>
            <a:r>
              <a:rPr lang="it-IT" sz="1400" dirty="0" smtClean="0"/>
              <a:t>, domanda a cui la donna risponde in modo alquanto stizzito, quindi Perpetua scende di sotto per fare entrare i due uomini.</a:t>
            </a:r>
            <a:br>
              <a:rPr lang="it-IT" sz="1400" dirty="0" smtClean="0"/>
            </a:br>
            <a:r>
              <a:rPr lang="it-IT" sz="1400" dirty="0" smtClean="0"/>
              <a:t/>
            </a:r>
            <a:br>
              <a:rPr lang="it-IT" sz="1400" dirty="0" smtClean="0"/>
            </a:br>
            <a:endParaRPr lang="it-IT" sz="1400" dirty="0"/>
          </a:p>
        </p:txBody>
      </p:sp>
      <p:pic>
        <p:nvPicPr>
          <p:cNvPr id="8194" name="Picture 2" descr="Immagine"/>
          <p:cNvPicPr>
            <a:picLocks noChangeAspect="1" noChangeArrowheads="1"/>
          </p:cNvPicPr>
          <p:nvPr/>
        </p:nvPicPr>
        <p:blipFill>
          <a:blip r:embed="rId5" cstate="print"/>
          <a:srcRect/>
          <a:stretch>
            <a:fillRect/>
          </a:stretch>
        </p:blipFill>
        <p:spPr bwMode="auto">
          <a:xfrm>
            <a:off x="6588224" y="1340768"/>
            <a:ext cx="1343025" cy="1200150"/>
          </a:xfrm>
          <a:prstGeom prst="rect">
            <a:avLst/>
          </a:prstGeom>
          <a:noFill/>
        </p:spPr>
      </p:pic>
      <p:sp>
        <p:nvSpPr>
          <p:cNvPr id="7" name="Rettangolo 6"/>
          <p:cNvSpPr/>
          <p:nvPr/>
        </p:nvSpPr>
        <p:spPr>
          <a:xfrm>
            <a:off x="3995936" y="2060848"/>
            <a:ext cx="2274982" cy="369332"/>
          </a:xfrm>
          <a:prstGeom prst="rect">
            <a:avLst/>
          </a:prstGeom>
        </p:spPr>
        <p:txBody>
          <a:bodyPr wrap="none">
            <a:spAutoFit/>
          </a:bodyPr>
          <a:lstStyle/>
          <a:p>
            <a:r>
              <a:rPr lang="it-IT" dirty="0" smtClean="0"/>
              <a:t>F. </a:t>
            </a:r>
            <a:r>
              <a:rPr lang="it-IT" dirty="0" err="1" smtClean="0"/>
              <a:t>Gonin</a:t>
            </a:r>
            <a:r>
              <a:rPr lang="it-IT" dirty="0" smtClean="0"/>
              <a:t>, Carneade</a:t>
            </a:r>
            <a:endParaRPr lang="it-IT"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332656"/>
            <a:ext cx="4788024" cy="1008112"/>
          </a:xfrm>
        </p:spPr>
        <p:txBody>
          <a:bodyPr>
            <a:noAutofit/>
          </a:bodyPr>
          <a:lstStyle/>
          <a:p>
            <a:r>
              <a:rPr lang="it-IT" sz="2000" dirty="0" smtClean="0"/>
              <a:t/>
            </a:r>
            <a:br>
              <a:rPr lang="it-IT" sz="2000" dirty="0" smtClean="0"/>
            </a:br>
            <a:r>
              <a:rPr lang="it-IT" sz="2000" dirty="0" smtClean="0"/>
              <a:t/>
            </a:r>
            <a:br>
              <a:rPr lang="it-IT" sz="2000" dirty="0" smtClean="0"/>
            </a:br>
            <a:r>
              <a:rPr lang="it-IT" sz="2000" dirty="0" smtClean="0"/>
              <a:t> </a:t>
            </a:r>
            <a:r>
              <a:rPr lang="it-IT" sz="1800" dirty="0" smtClean="0"/>
              <a:t/>
            </a:r>
            <a:br>
              <a:rPr lang="it-IT" sz="1800" dirty="0" smtClean="0"/>
            </a:br>
            <a:r>
              <a:rPr lang="it-IT" sz="1800" dirty="0" smtClean="0"/>
              <a:t>Agnese "distrae" Perpetua </a:t>
            </a:r>
            <a:r>
              <a:rPr lang="it-IT" sz="2000" dirty="0" smtClean="0"/>
              <a:t/>
            </a:r>
            <a:br>
              <a:rPr lang="it-IT" sz="2000" dirty="0" smtClean="0"/>
            </a:br>
            <a:endParaRPr lang="it-IT" sz="2000" dirty="0"/>
          </a:p>
        </p:txBody>
      </p:sp>
      <p:sp>
        <p:nvSpPr>
          <p:cNvPr id="3" name="Segnaposto contenuto 2"/>
          <p:cNvSpPr>
            <a:spLocks noGrp="1"/>
          </p:cNvSpPr>
          <p:nvPr>
            <p:ph sz="quarter" idx="1"/>
          </p:nvPr>
        </p:nvSpPr>
        <p:spPr>
          <a:xfrm>
            <a:off x="251520" y="2492896"/>
            <a:ext cx="7467600" cy="3989040"/>
          </a:xfrm>
        </p:spPr>
        <p:txBody>
          <a:bodyPr>
            <a:normAutofit lnSpcReduction="10000"/>
          </a:bodyPr>
          <a:lstStyle/>
          <a:p>
            <a:r>
              <a:rPr lang="it-IT" sz="1400" dirty="0" smtClean="0"/>
              <a:t>Perpetua raggiunge</a:t>
            </a:r>
            <a:r>
              <a:rPr lang="it-IT" sz="1400" dirty="0" smtClean="0"/>
              <a:t> </a:t>
            </a:r>
            <a:r>
              <a:rPr lang="it-IT" sz="1400" dirty="0" err="1" smtClean="0">
                <a:hlinkClick r:id="rId2"/>
              </a:rPr>
              <a:t>Tonio</a:t>
            </a:r>
            <a:r>
              <a:rPr lang="it-IT" sz="1400" dirty="0" smtClean="0"/>
              <a:t> e </a:t>
            </a:r>
            <a:r>
              <a:rPr lang="it-IT" sz="1400" dirty="0" err="1" smtClean="0">
                <a:hlinkClick r:id="rId3"/>
              </a:rPr>
              <a:t>Gervaso</a:t>
            </a:r>
            <a:r>
              <a:rPr lang="it-IT" sz="1400" dirty="0" smtClean="0"/>
              <a:t>, trovando anche </a:t>
            </a:r>
            <a:r>
              <a:rPr lang="it-IT" sz="1400" dirty="0" smtClean="0">
                <a:hlinkClick r:id="rId4"/>
              </a:rPr>
              <a:t>Agnese</a:t>
            </a:r>
            <a:r>
              <a:rPr lang="it-IT" sz="1400" dirty="0" smtClean="0"/>
              <a:t> che la saluta: la domestica chiede alla donna da dove viene e Agnese nomina un paesetto vicino, aggiungendo che lì ha sentito dei discorsi che possono interessare Perpetua. La domestica invita i due uomini a entrare, mentre Agnese dice che secondo alcuni pettegolezzi Perpetua in gioventù non avrebbe sposato due pretendenti (Beppe </a:t>
            </a:r>
            <a:r>
              <a:rPr lang="it-IT" sz="1400" dirty="0" err="1" smtClean="0"/>
              <a:t>Suolavecchia</a:t>
            </a:r>
            <a:r>
              <a:rPr lang="it-IT" sz="1400" dirty="0" smtClean="0"/>
              <a:t> e Anselmo </a:t>
            </a:r>
            <a:r>
              <a:rPr lang="it-IT" sz="1400" dirty="0" err="1" smtClean="0"/>
              <a:t>Lunghigna</a:t>
            </a:r>
            <a:r>
              <a:rPr lang="it-IT" sz="1400" dirty="0" smtClean="0"/>
              <a:t>) perché non l'avevano voluta, al che la donna reagisce stizzita affermando che nulla di tutto ciò è vero e chiedendo a gran voce chi sia la fonte di simili menzogne. Agnese finge di voler sapere altri particolari, quindi inizia a parlare con Perpetua e si allontana dalla casa del curato, addentrandosi in una viuzza che svolta dietro l'abitazione e da dove non si può vedere l'uscio. Quando le due donne sono abbastanza lontane, Agnese tossisce forte e questo segnale fa capire a </a:t>
            </a:r>
            <a:r>
              <a:rPr lang="it-IT" sz="1400" dirty="0" smtClean="0">
                <a:hlinkClick r:id="rId5"/>
              </a:rPr>
              <a:t>Renzo</a:t>
            </a:r>
            <a:r>
              <a:rPr lang="it-IT" sz="1400" dirty="0" smtClean="0"/>
              <a:t> e </a:t>
            </a:r>
            <a:r>
              <a:rPr lang="it-IT" sz="1400" dirty="0" smtClean="0">
                <a:hlinkClick r:id="rId6"/>
              </a:rPr>
              <a:t>Lucia</a:t>
            </a:r>
            <a:r>
              <a:rPr lang="it-IT" sz="1400" dirty="0" smtClean="0"/>
              <a:t> che è il momento di entrare in casa: i due promessi si avvicinano con cautela, entrano </a:t>
            </a:r>
            <a:r>
              <a:rPr lang="it-IT" sz="1400" dirty="0" smtClean="0"/>
              <a:t>nell‘androne dove </a:t>
            </a:r>
            <a:r>
              <a:rPr lang="it-IT" sz="1400" dirty="0" smtClean="0"/>
              <a:t>li attendono </a:t>
            </a:r>
            <a:r>
              <a:rPr lang="it-IT" sz="1400" dirty="0" err="1" smtClean="0"/>
              <a:t>Tonio</a:t>
            </a:r>
            <a:r>
              <a:rPr lang="it-IT" sz="1400" dirty="0" smtClean="0"/>
              <a:t> e </a:t>
            </a:r>
            <a:r>
              <a:rPr lang="it-IT" sz="1400" dirty="0" err="1" smtClean="0"/>
              <a:t>Gervaso</a:t>
            </a:r>
            <a:r>
              <a:rPr lang="it-IT" sz="1400" dirty="0" smtClean="0"/>
              <a:t>, quindi i quattro salgono le scale con passi silenziosi, badando a non fare rumore per non mettere in allarme </a:t>
            </a:r>
            <a:r>
              <a:rPr lang="it-IT" sz="1400" dirty="0" smtClean="0">
                <a:hlinkClick r:id="rId7"/>
              </a:rPr>
              <a:t>don </a:t>
            </a:r>
            <a:r>
              <a:rPr lang="it-IT" sz="1400" dirty="0" err="1" smtClean="0">
                <a:hlinkClick r:id="rId7"/>
              </a:rPr>
              <a:t>Abbondio</a:t>
            </a:r>
            <a:r>
              <a:rPr lang="it-IT" sz="1400" dirty="0" smtClean="0"/>
              <a:t>. Quando sono giunti al primo piano, i due promessi si stringono al muro per non farsi vedere, mentre i due fratelli si affacciano all'uscio della stanza dove si trova il curato e </a:t>
            </a:r>
            <a:r>
              <a:rPr lang="it-IT" sz="1400" dirty="0" err="1" smtClean="0"/>
              <a:t>Tonio</a:t>
            </a:r>
            <a:r>
              <a:rPr lang="it-IT" sz="1400" dirty="0" smtClean="0"/>
              <a:t> lo saluta con voce ferma, dicendo </a:t>
            </a:r>
            <a:r>
              <a:rPr lang="it-IT" sz="1400" i="1" dirty="0" err="1" smtClean="0"/>
              <a:t>Deo</a:t>
            </a:r>
            <a:r>
              <a:rPr lang="it-IT" sz="1400" i="1" dirty="0" smtClean="0"/>
              <a:t> </a:t>
            </a:r>
            <a:r>
              <a:rPr lang="it-IT" sz="1400" i="1" dirty="0" err="1" smtClean="0"/>
              <a:t>gratias</a:t>
            </a:r>
            <a:r>
              <a:rPr lang="it-IT" sz="1400" i="1" dirty="0" smtClean="0"/>
              <a:t>.</a:t>
            </a:r>
            <a:r>
              <a:rPr lang="it-IT" sz="1400" dirty="0" smtClean="0"/>
              <a:t/>
            </a:r>
            <a:br>
              <a:rPr lang="it-IT" sz="1400" dirty="0" smtClean="0"/>
            </a:br>
            <a:endParaRPr lang="it-IT" sz="1400" dirty="0"/>
          </a:p>
        </p:txBody>
      </p:sp>
      <p:pic>
        <p:nvPicPr>
          <p:cNvPr id="4" name="Picture 2" descr="Immagine"/>
          <p:cNvPicPr>
            <a:picLocks noChangeAspect="1" noChangeArrowheads="1"/>
          </p:cNvPicPr>
          <p:nvPr/>
        </p:nvPicPr>
        <p:blipFill>
          <a:blip r:embed="rId8" cstate="print"/>
          <a:srcRect/>
          <a:stretch>
            <a:fillRect/>
          </a:stretch>
        </p:blipFill>
        <p:spPr bwMode="auto">
          <a:xfrm>
            <a:off x="5940152" y="404664"/>
            <a:ext cx="1876425" cy="2043262"/>
          </a:xfrm>
          <a:prstGeom prst="rect">
            <a:avLst/>
          </a:prstGeom>
          <a:noFill/>
        </p:spPr>
      </p:pic>
      <p:sp>
        <p:nvSpPr>
          <p:cNvPr id="7" name="Rettangolo 6"/>
          <p:cNvSpPr/>
          <p:nvPr/>
        </p:nvSpPr>
        <p:spPr>
          <a:xfrm>
            <a:off x="2483768" y="1988840"/>
            <a:ext cx="3403496" cy="369332"/>
          </a:xfrm>
          <a:prstGeom prst="rect">
            <a:avLst/>
          </a:prstGeom>
        </p:spPr>
        <p:txBody>
          <a:bodyPr wrap="none">
            <a:spAutoFit/>
          </a:bodyPr>
          <a:lstStyle/>
          <a:p>
            <a:r>
              <a:rPr lang="it-IT" dirty="0" err="1" smtClean="0"/>
              <a:t>Gustavino</a:t>
            </a:r>
            <a:r>
              <a:rPr lang="it-IT" dirty="0" smtClean="0"/>
              <a:t>, Agnese e Perpetua</a:t>
            </a:r>
            <a:endParaRPr lang="it-I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332656"/>
            <a:ext cx="4788024" cy="706090"/>
          </a:xfrm>
        </p:spPr>
        <p:txBody>
          <a:bodyPr>
            <a:noAutofit/>
          </a:bodyPr>
          <a:lstStyle/>
          <a:p>
            <a:r>
              <a:rPr lang="it-IT" sz="2000" dirty="0" smtClean="0"/>
              <a:t/>
            </a:r>
            <a:br>
              <a:rPr lang="it-IT" sz="2000" dirty="0" smtClean="0"/>
            </a:br>
            <a:r>
              <a:rPr lang="it-IT" sz="2000" dirty="0" smtClean="0"/>
              <a:t/>
            </a:r>
            <a:br>
              <a:rPr lang="it-IT" sz="2000" dirty="0" smtClean="0"/>
            </a:br>
            <a:r>
              <a:rPr lang="it-IT" sz="2000" dirty="0" smtClean="0"/>
              <a:t> </a:t>
            </a:r>
            <a:r>
              <a:rPr lang="it-IT" sz="1800" dirty="0" smtClean="0"/>
              <a:t/>
            </a:r>
            <a:br>
              <a:rPr lang="it-IT" sz="1800" dirty="0" smtClean="0"/>
            </a:br>
            <a:r>
              <a:rPr lang="it-IT" sz="1800" dirty="0" err="1" smtClean="0"/>
              <a:t>Tonio</a:t>
            </a:r>
            <a:r>
              <a:rPr lang="it-IT" sz="1800" dirty="0" smtClean="0"/>
              <a:t> parla con don </a:t>
            </a:r>
            <a:r>
              <a:rPr lang="it-IT" sz="1800" dirty="0" err="1" smtClean="0"/>
              <a:t>Abbondio</a:t>
            </a:r>
            <a:endParaRPr lang="it-IT" sz="1800" dirty="0"/>
          </a:p>
        </p:txBody>
      </p:sp>
      <p:sp>
        <p:nvSpPr>
          <p:cNvPr id="3" name="Segnaposto contenuto 2"/>
          <p:cNvSpPr>
            <a:spLocks noGrp="1"/>
          </p:cNvSpPr>
          <p:nvPr>
            <p:ph sz="quarter" idx="1"/>
          </p:nvPr>
        </p:nvSpPr>
        <p:spPr>
          <a:xfrm>
            <a:off x="251520" y="2492896"/>
            <a:ext cx="7467600" cy="3989040"/>
          </a:xfrm>
        </p:spPr>
        <p:txBody>
          <a:bodyPr>
            <a:normAutofit fontScale="92500"/>
          </a:bodyPr>
          <a:lstStyle/>
          <a:p>
            <a:pPr>
              <a:buNone/>
            </a:pPr>
            <a:endParaRPr lang="it-IT" sz="1400" dirty="0" smtClean="0"/>
          </a:p>
          <a:p>
            <a:pPr algn="just"/>
            <a:r>
              <a:rPr lang="it-IT" sz="1400" dirty="0" smtClean="0">
                <a:hlinkClick r:id="rId2"/>
              </a:rPr>
              <a:t>Don </a:t>
            </a:r>
            <a:r>
              <a:rPr lang="it-IT" sz="1400" dirty="0" err="1" smtClean="0">
                <a:hlinkClick r:id="rId2"/>
              </a:rPr>
              <a:t>Abbondio</a:t>
            </a:r>
            <a:r>
              <a:rPr lang="it-IT" sz="1400" dirty="0" smtClean="0"/>
              <a:t> invita i due fratelli ad entrare, al che </a:t>
            </a:r>
            <a:r>
              <a:rPr lang="it-IT" sz="1400" dirty="0" err="1" smtClean="0">
                <a:hlinkClick r:id="rId3"/>
              </a:rPr>
              <a:t>Tonio</a:t>
            </a:r>
            <a:r>
              <a:rPr lang="it-IT" sz="1400" dirty="0" smtClean="0"/>
              <a:t> e </a:t>
            </a:r>
            <a:r>
              <a:rPr lang="it-IT" sz="1400" dirty="0" err="1" smtClean="0">
                <a:hlinkClick r:id="rId4"/>
              </a:rPr>
              <a:t>Gervaso</a:t>
            </a:r>
            <a:r>
              <a:rPr lang="it-IT" sz="1400" dirty="0" smtClean="0"/>
              <a:t> fanno il loro ingresso aprendo la porta e illuminando in parte il pianerottolo (dove </a:t>
            </a:r>
            <a:r>
              <a:rPr lang="it-IT" sz="1400" dirty="0" smtClean="0">
                <a:hlinkClick r:id="rId5"/>
              </a:rPr>
              <a:t>Lucia</a:t>
            </a:r>
            <a:r>
              <a:rPr lang="it-IT" sz="1400" dirty="0" smtClean="0"/>
              <a:t> è nascosta e </a:t>
            </a:r>
            <a:r>
              <a:rPr lang="it-IT" sz="1400" dirty="0" err="1" smtClean="0"/>
              <a:t>trasalisce</a:t>
            </a:r>
            <a:r>
              <a:rPr lang="it-IT" sz="1400" dirty="0" smtClean="0"/>
              <a:t> all'idea di essere scoperta), per poi richiuderla lasciando i due promessi nel buio. Il curato è seduto al suo scrittoio, alla luce di un debole lume che rischiara la sua faccia bruna e rugosa, i suoi capelli bianchi, i folti baffi e il pizzo, nonché la papalina che porta in testa. Egli saluta i due nuovi arrivati, mentre </a:t>
            </a:r>
            <a:r>
              <a:rPr lang="it-IT" sz="1400" dirty="0" err="1" smtClean="0"/>
              <a:t>Tonio</a:t>
            </a:r>
            <a:r>
              <a:rPr lang="it-IT" sz="1400" dirty="0" smtClean="0"/>
              <a:t> si scusa per l'ora tarda e riceve i rimproveri del curato, sia perché è da tempo che deve pagare il debito, sia perché il sacerdote si dice ammalato (in realtà don </a:t>
            </a:r>
            <a:r>
              <a:rPr lang="it-IT" sz="1400" dirty="0" err="1" smtClean="0"/>
              <a:t>Abbondio</a:t>
            </a:r>
            <a:r>
              <a:rPr lang="it-IT" sz="1400" dirty="0" smtClean="0"/>
              <a:t> è più guarito dalla febbre di quanto non voglia far credere). Il curato chiede a </a:t>
            </a:r>
            <a:r>
              <a:rPr lang="it-IT" sz="1400" dirty="0" err="1" smtClean="0"/>
              <a:t>Tonio</a:t>
            </a:r>
            <a:r>
              <a:rPr lang="it-IT" sz="1400" dirty="0" smtClean="0"/>
              <a:t> perché abbia portato anche il fratello, al che l'uomo risponde che voleva compagnia e poi consegna a don </a:t>
            </a:r>
            <a:r>
              <a:rPr lang="it-IT" sz="1400" dirty="0" err="1" smtClean="0"/>
              <a:t>Abbondio</a:t>
            </a:r>
            <a:r>
              <a:rPr lang="it-IT" sz="1400" dirty="0" smtClean="0"/>
              <a:t> venticinque </a:t>
            </a:r>
            <a:r>
              <a:rPr lang="it-IT" sz="1400" dirty="0" err="1" smtClean="0"/>
              <a:t>berlinghe</a:t>
            </a:r>
            <a:r>
              <a:rPr lang="it-IT" sz="1400" dirty="0" smtClean="0"/>
              <a:t> nuove di zecca, a pagamento del suo debito. Il religioso conta le monete e le controlla, quindi </a:t>
            </a:r>
            <a:r>
              <a:rPr lang="it-IT" sz="1400" dirty="0" err="1" smtClean="0"/>
              <a:t>Tonio</a:t>
            </a:r>
            <a:r>
              <a:rPr lang="it-IT" sz="1400" dirty="0" smtClean="0"/>
              <a:t> chiede indietro la collana della moglie </a:t>
            </a:r>
            <a:r>
              <a:rPr lang="it-IT" sz="1400" dirty="0" err="1" smtClean="0"/>
              <a:t>Tecla</a:t>
            </a:r>
            <a:r>
              <a:rPr lang="it-IT" sz="1400" dirty="0" smtClean="0"/>
              <a:t> data a garanzia del prestito e don </a:t>
            </a:r>
            <a:r>
              <a:rPr lang="it-IT" sz="1400" dirty="0" err="1" smtClean="0"/>
              <a:t>Abbondio</a:t>
            </a:r>
            <a:r>
              <a:rPr lang="it-IT" sz="1400" dirty="0" smtClean="0"/>
              <a:t> la estrae da un armadio; in seguito </a:t>
            </a:r>
            <a:r>
              <a:rPr lang="it-IT" sz="1400" dirty="0" err="1" smtClean="0"/>
              <a:t>Tonio</a:t>
            </a:r>
            <a:r>
              <a:rPr lang="it-IT" sz="1400" dirty="0" smtClean="0"/>
              <a:t> esige una ricevuta e il curato, sia pur brontolando un poco, si accinge a scriverla su un foglio di carta con penna e calamaio, ripetendo a voce alta le parole. In quel momento </a:t>
            </a:r>
            <a:r>
              <a:rPr lang="it-IT" sz="1400" dirty="0" err="1" smtClean="0"/>
              <a:t>Tonio</a:t>
            </a:r>
            <a:r>
              <a:rPr lang="it-IT" sz="1400" dirty="0" smtClean="0"/>
              <a:t> e </a:t>
            </a:r>
            <a:r>
              <a:rPr lang="it-IT" sz="1400" dirty="0" err="1" smtClean="0"/>
              <a:t>Gervaso</a:t>
            </a:r>
            <a:r>
              <a:rPr lang="it-IT" sz="1400" dirty="0" smtClean="0"/>
              <a:t> si mettono davanti allo scrittoio, coprendo la vista dell'uscio, e iniziano a sfregare i piedi sul pavimento, per segnalare ai due promessi che è il momento di entrare. Don </a:t>
            </a:r>
            <a:r>
              <a:rPr lang="it-IT" sz="1400" dirty="0" err="1" smtClean="0"/>
              <a:t>Abbondio</a:t>
            </a:r>
            <a:r>
              <a:rPr lang="it-IT" sz="1400" dirty="0" smtClean="0"/>
              <a:t>, tutto preso dalla stesura del documento, prosegue senza rendersi conto di nulla.</a:t>
            </a:r>
            <a:endParaRPr lang="it-IT" sz="1400" dirty="0"/>
          </a:p>
        </p:txBody>
      </p:sp>
      <p:pic>
        <p:nvPicPr>
          <p:cNvPr id="4" name="Picture 2" descr="Immagine"/>
          <p:cNvPicPr>
            <a:picLocks noChangeAspect="1" noChangeArrowheads="1"/>
          </p:cNvPicPr>
          <p:nvPr/>
        </p:nvPicPr>
        <p:blipFill>
          <a:blip r:embed="rId6" cstate="print"/>
          <a:srcRect/>
          <a:stretch>
            <a:fillRect/>
          </a:stretch>
        </p:blipFill>
        <p:spPr bwMode="auto">
          <a:xfrm>
            <a:off x="5724128" y="188640"/>
            <a:ext cx="2752725" cy="2066925"/>
          </a:xfrm>
          <a:prstGeom prst="rect">
            <a:avLst/>
          </a:prstGeom>
          <a:noFill/>
        </p:spPr>
      </p:pic>
      <p:sp>
        <p:nvSpPr>
          <p:cNvPr id="7" name="Rettangolo 6"/>
          <p:cNvSpPr/>
          <p:nvPr/>
        </p:nvSpPr>
        <p:spPr>
          <a:xfrm>
            <a:off x="2483768" y="1844824"/>
            <a:ext cx="2744662" cy="369332"/>
          </a:xfrm>
          <a:prstGeom prst="rect">
            <a:avLst/>
          </a:prstGeom>
        </p:spPr>
        <p:txBody>
          <a:bodyPr wrap="none">
            <a:spAutoFit/>
          </a:bodyPr>
          <a:lstStyle/>
          <a:p>
            <a:r>
              <a:rPr lang="it-IT" dirty="0" smtClean="0"/>
              <a:t>F. </a:t>
            </a:r>
            <a:r>
              <a:rPr lang="it-IT" dirty="0" err="1" smtClean="0"/>
              <a:t>Gonin</a:t>
            </a:r>
            <a:r>
              <a:rPr lang="it-IT" dirty="0" smtClean="0"/>
              <a:t>, Don </a:t>
            </a:r>
            <a:r>
              <a:rPr lang="it-IT" dirty="0" err="1" smtClean="0"/>
              <a:t>Abbondio</a:t>
            </a:r>
            <a:endParaRPr lang="it-I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11560" y="188640"/>
            <a:ext cx="3995936" cy="1224136"/>
          </a:xfrm>
        </p:spPr>
        <p:txBody>
          <a:bodyPr>
            <a:noAutofit/>
          </a:bodyPr>
          <a:lstStyle/>
          <a:p>
            <a:r>
              <a:rPr lang="it-IT" sz="2000" dirty="0" smtClean="0"/>
              <a:t>Il "matrimonio a sorpresa" fallisce</a:t>
            </a:r>
            <a:br>
              <a:rPr lang="it-IT" sz="2000" dirty="0" smtClean="0"/>
            </a:br>
            <a:endParaRPr lang="it-IT" sz="2000" dirty="0"/>
          </a:p>
        </p:txBody>
      </p:sp>
      <p:sp>
        <p:nvSpPr>
          <p:cNvPr id="3" name="Segnaposto contenuto 2"/>
          <p:cNvSpPr>
            <a:spLocks noGrp="1"/>
          </p:cNvSpPr>
          <p:nvPr>
            <p:ph sz="quarter" idx="1"/>
          </p:nvPr>
        </p:nvSpPr>
        <p:spPr>
          <a:xfrm>
            <a:off x="251520" y="2492896"/>
            <a:ext cx="7467600" cy="3989040"/>
          </a:xfrm>
        </p:spPr>
        <p:txBody>
          <a:bodyPr>
            <a:normAutofit/>
          </a:bodyPr>
          <a:lstStyle/>
          <a:p>
            <a:r>
              <a:rPr lang="it-IT" sz="1400" dirty="0" smtClean="0">
                <a:hlinkClick r:id="rId2"/>
              </a:rPr>
              <a:t>Renzo</a:t>
            </a:r>
            <a:r>
              <a:rPr lang="it-IT" sz="1400" dirty="0" smtClean="0"/>
              <a:t> afferra </a:t>
            </a:r>
            <a:r>
              <a:rPr lang="it-IT" sz="1400" dirty="0" smtClean="0">
                <a:hlinkClick r:id="rId3"/>
              </a:rPr>
              <a:t>Lucia</a:t>
            </a:r>
            <a:r>
              <a:rPr lang="it-IT" sz="1400" dirty="0" smtClean="0"/>
              <a:t> per un braccio e la conduce con sé, entrando con lei nella stanza: i due avanzano silenziosi, mettendosi dietro </a:t>
            </a:r>
            <a:r>
              <a:rPr lang="it-IT" sz="1400" dirty="0" err="1" smtClean="0">
                <a:hlinkClick r:id="rId4"/>
              </a:rPr>
              <a:t>Tonio</a:t>
            </a:r>
            <a:r>
              <a:rPr lang="it-IT" sz="1400" dirty="0" smtClean="0"/>
              <a:t> e </a:t>
            </a:r>
            <a:r>
              <a:rPr lang="it-IT" sz="1400" dirty="0" err="1" smtClean="0">
                <a:hlinkClick r:id="rId5"/>
              </a:rPr>
              <a:t>Gervaso</a:t>
            </a:r>
            <a:r>
              <a:rPr lang="it-IT" sz="1400" dirty="0" smtClean="0"/>
              <a:t> che stanno proprio davanti a </a:t>
            </a:r>
            <a:r>
              <a:rPr lang="it-IT" sz="1400" dirty="0" smtClean="0">
                <a:hlinkClick r:id="rId6"/>
              </a:rPr>
              <a:t>don </a:t>
            </a:r>
            <a:r>
              <a:rPr lang="it-IT" sz="1400" dirty="0" err="1" smtClean="0">
                <a:hlinkClick r:id="rId6"/>
              </a:rPr>
              <a:t>Abbondio</a:t>
            </a:r>
            <a:r>
              <a:rPr lang="it-IT" sz="1400" dirty="0" smtClean="0"/>
              <a:t> e gli impediscono di vedere i due promessi. Il curato ha intanto finito di scrivere la ricevuta, quindi la rilegge senza alzare gli occhi dal foglio e, toltisi gli occhiali, porge la carta a </a:t>
            </a:r>
            <a:r>
              <a:rPr lang="it-IT" sz="1400" dirty="0" err="1" smtClean="0"/>
              <a:t>Tonio</a:t>
            </a:r>
            <a:r>
              <a:rPr lang="it-IT" sz="1400" dirty="0" smtClean="0"/>
              <a:t> chiedendo se è soddisfatto. </a:t>
            </a:r>
            <a:r>
              <a:rPr lang="it-IT" sz="1400" dirty="0" err="1" smtClean="0"/>
              <a:t>Tonio</a:t>
            </a:r>
            <a:r>
              <a:rPr lang="it-IT" sz="1400" dirty="0" smtClean="0"/>
              <a:t> allunga la mano per prendere il documento e si ritira da un lato, facendo cenno al fratello di fare la stessa cosa, per cui i due fanno comparire Renzo e Lucia che si parano subito di fronte a don </a:t>
            </a:r>
            <a:r>
              <a:rPr lang="it-IT" sz="1400" dirty="0" err="1" smtClean="0"/>
              <a:t>Abbondio</a:t>
            </a:r>
            <a:r>
              <a:rPr lang="it-IT" sz="1400" dirty="0" smtClean="0"/>
              <a:t>: nel breve tempo che questi, spaventato, pensa al da farsi, Renzo è lesto a pronunciare la formula del "matrimonio a sorpresa" ("Signor curato, in presenza di questi testimoni, quest'è mia moglie"), ma Lucia non fa in tempo a dire "e questo..." che il curato, con rapida mossa, ha lasciato cadere la carta, ha afferrato con la mano sinistra il lume e con la destra il tappeto che copre lo scrittoio, gettando il panno in testa alla giovane che non può dire altro. In seguito il curato lascia cadere il lume a terra e preme con le mani il tappeto su Lucia, per impedirle di parlare, mentre con quanto fiato in gola chiama </a:t>
            </a:r>
            <a:r>
              <a:rPr lang="it-IT" sz="1400" dirty="0" smtClean="0">
                <a:hlinkClick r:id="rId7"/>
              </a:rPr>
              <a:t>Perpetua</a:t>
            </a:r>
            <a:r>
              <a:rPr lang="it-IT" sz="1400" dirty="0" smtClean="0"/>
              <a:t> in soccorso; il lume si spegne sul pavimento, per cui la stanza sprofonda nella più totale oscurità.</a:t>
            </a:r>
            <a:br>
              <a:rPr lang="it-IT" sz="1400" dirty="0" smtClean="0"/>
            </a:br>
            <a:endParaRPr lang="it-IT" sz="1400" dirty="0"/>
          </a:p>
        </p:txBody>
      </p:sp>
      <p:pic>
        <p:nvPicPr>
          <p:cNvPr id="4" name="Picture 2" descr="Immagine"/>
          <p:cNvPicPr>
            <a:picLocks noChangeAspect="1" noChangeArrowheads="1"/>
          </p:cNvPicPr>
          <p:nvPr/>
        </p:nvPicPr>
        <p:blipFill>
          <a:blip r:embed="rId8" cstate="print"/>
          <a:srcRect/>
          <a:stretch>
            <a:fillRect/>
          </a:stretch>
        </p:blipFill>
        <p:spPr bwMode="auto">
          <a:xfrm>
            <a:off x="5436096" y="0"/>
            <a:ext cx="2924175" cy="2314575"/>
          </a:xfrm>
          <a:prstGeom prst="rect">
            <a:avLst/>
          </a:prstGeom>
          <a:noFill/>
        </p:spPr>
      </p:pic>
      <p:sp>
        <p:nvSpPr>
          <p:cNvPr id="8" name="Rettangolo 7"/>
          <p:cNvSpPr/>
          <p:nvPr/>
        </p:nvSpPr>
        <p:spPr>
          <a:xfrm>
            <a:off x="1619672" y="1772816"/>
            <a:ext cx="3765774" cy="369332"/>
          </a:xfrm>
          <a:prstGeom prst="rect">
            <a:avLst/>
          </a:prstGeom>
        </p:spPr>
        <p:txBody>
          <a:bodyPr wrap="none">
            <a:spAutoFit/>
          </a:bodyPr>
          <a:lstStyle/>
          <a:p>
            <a:r>
              <a:rPr lang="it-IT" dirty="0" smtClean="0"/>
              <a:t>F. </a:t>
            </a:r>
            <a:r>
              <a:rPr lang="it-IT" dirty="0" err="1" smtClean="0"/>
              <a:t>Gonin</a:t>
            </a:r>
            <a:r>
              <a:rPr lang="it-IT" dirty="0" smtClean="0"/>
              <a:t>, La prontezza del curato</a:t>
            </a:r>
            <a:endParaRPr lang="it-IT"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9512" y="548680"/>
            <a:ext cx="4067944" cy="1008112"/>
          </a:xfrm>
        </p:spPr>
        <p:txBody>
          <a:bodyPr>
            <a:noAutofit/>
          </a:bodyPr>
          <a:lstStyle/>
          <a:p>
            <a:r>
              <a:rPr lang="it-IT" sz="2000" dirty="0" smtClean="0"/>
              <a:t/>
            </a:r>
            <a:br>
              <a:rPr lang="it-IT" sz="2000" dirty="0" smtClean="0"/>
            </a:br>
            <a:r>
              <a:rPr lang="it-IT" sz="2000" dirty="0" smtClean="0"/>
              <a:t/>
            </a:r>
            <a:br>
              <a:rPr lang="it-IT" sz="2000" dirty="0" smtClean="0"/>
            </a:br>
            <a:r>
              <a:rPr lang="it-IT" sz="1600" dirty="0" smtClean="0"/>
              <a:t> </a:t>
            </a:r>
            <a:br>
              <a:rPr lang="it-IT" sz="1600" dirty="0" smtClean="0"/>
            </a:br>
            <a:r>
              <a:rPr lang="it-IT" sz="1600" dirty="0" smtClean="0"/>
              <a:t>Il sagrestano Ambrogio suona le campane </a:t>
            </a:r>
            <a:r>
              <a:rPr lang="it-IT" sz="1600" dirty="0" smtClean="0"/>
              <a:t/>
            </a:r>
            <a:br>
              <a:rPr lang="it-IT" sz="1600" dirty="0" smtClean="0"/>
            </a:br>
            <a:r>
              <a:rPr lang="it-IT" sz="2000" dirty="0" smtClean="0"/>
              <a:t/>
            </a:r>
            <a:br>
              <a:rPr lang="it-IT" sz="2000" dirty="0" smtClean="0"/>
            </a:br>
            <a:endParaRPr lang="it-IT" sz="2000" dirty="0"/>
          </a:p>
        </p:txBody>
      </p:sp>
      <p:sp>
        <p:nvSpPr>
          <p:cNvPr id="3" name="Segnaposto contenuto 2"/>
          <p:cNvSpPr>
            <a:spLocks noGrp="1"/>
          </p:cNvSpPr>
          <p:nvPr>
            <p:ph sz="quarter" idx="1"/>
          </p:nvPr>
        </p:nvSpPr>
        <p:spPr>
          <a:xfrm>
            <a:off x="251520" y="2492896"/>
            <a:ext cx="7467600" cy="3989040"/>
          </a:xfrm>
        </p:spPr>
        <p:txBody>
          <a:bodyPr>
            <a:normAutofit fontScale="92500" lnSpcReduction="20000"/>
          </a:bodyPr>
          <a:lstStyle/>
          <a:p>
            <a:pPr>
              <a:buNone/>
            </a:pPr>
            <a:r>
              <a:rPr lang="it-IT" sz="1400" dirty="0" smtClean="0"/>
              <a:t/>
            </a:r>
            <a:br>
              <a:rPr lang="it-IT" sz="1400" dirty="0" smtClean="0"/>
            </a:br>
            <a:endParaRPr lang="it-IT" sz="1400" dirty="0" smtClean="0"/>
          </a:p>
          <a:p>
            <a:pPr algn="just"/>
            <a:r>
              <a:rPr lang="it-IT" sz="1400" dirty="0" smtClean="0"/>
              <a:t/>
            </a:r>
            <a:br>
              <a:rPr lang="it-IT" sz="1400" dirty="0" smtClean="0"/>
            </a:br>
            <a:r>
              <a:rPr lang="it-IT" sz="1500" dirty="0" smtClean="0">
                <a:hlinkClick r:id="rId2"/>
              </a:rPr>
              <a:t>Don </a:t>
            </a:r>
            <a:r>
              <a:rPr lang="it-IT" sz="1500" dirty="0" err="1" smtClean="0">
                <a:hlinkClick r:id="rId2"/>
              </a:rPr>
              <a:t>Abbondio</a:t>
            </a:r>
            <a:r>
              <a:rPr lang="it-IT" sz="1500" dirty="0" smtClean="0"/>
              <a:t> è lesto a chiudersi dentro una stanza interna, continuando a chiamare </a:t>
            </a:r>
            <a:r>
              <a:rPr lang="it-IT" sz="1500" dirty="0" smtClean="0">
                <a:hlinkClick r:id="rId3"/>
              </a:rPr>
              <a:t>Perpetua</a:t>
            </a:r>
            <a:r>
              <a:rPr lang="it-IT" sz="1500" dirty="0" smtClean="0"/>
              <a:t> in aiuto, mentre </a:t>
            </a:r>
            <a:r>
              <a:rPr lang="it-IT" sz="1500" dirty="0" smtClean="0">
                <a:hlinkClick r:id="rId4"/>
              </a:rPr>
              <a:t>Renzo</a:t>
            </a:r>
            <a:r>
              <a:rPr lang="it-IT" sz="1500" dirty="0" smtClean="0"/>
              <a:t> cerca a tastoni la porta e dice al curato di non fare schiamazzi, </a:t>
            </a:r>
            <a:r>
              <a:rPr lang="it-IT" sz="1500" dirty="0" err="1" smtClean="0">
                <a:hlinkClick r:id="rId5"/>
              </a:rPr>
              <a:t>Tonio</a:t>
            </a:r>
            <a:r>
              <a:rPr lang="it-IT" sz="1500" dirty="0" smtClean="0"/>
              <a:t> cerca carponi sul pavimento la sua ricevuta, </a:t>
            </a:r>
            <a:r>
              <a:rPr lang="it-IT" sz="1500" dirty="0" smtClean="0">
                <a:hlinkClick r:id="rId6"/>
              </a:rPr>
              <a:t>Lucia</a:t>
            </a:r>
            <a:r>
              <a:rPr lang="it-IT" sz="1500" dirty="0" smtClean="0"/>
              <a:t> prega Renzo di andar via e il povero </a:t>
            </a:r>
            <a:r>
              <a:rPr lang="it-IT" sz="1500" dirty="0" err="1" smtClean="0">
                <a:hlinkClick r:id="rId7"/>
              </a:rPr>
              <a:t>Gervaso</a:t>
            </a:r>
            <a:r>
              <a:rPr lang="it-IT" sz="1500" dirty="0" smtClean="0"/>
              <a:t> saltella qua e là come un invasato, cercando l'uscita. Manzoni fa alcune osservazioni ironiche sul fatto che Renzo sembra esercitare un sopruso sul curato, mentre in realtà è lui la vittima, e don </a:t>
            </a:r>
            <a:r>
              <a:rPr lang="it-IT" sz="1500" dirty="0" err="1" smtClean="0"/>
              <a:t>Abbondio</a:t>
            </a:r>
            <a:r>
              <a:rPr lang="it-IT" sz="1500" dirty="0" smtClean="0"/>
              <a:t> sembra essere un oppresso, mentre è lui a fare una prepotenza ai due promessi (così andavano le cose nel XVII secolo, il che sottintende che vanno spesso allo stesso modo nel </a:t>
            </a:r>
            <a:r>
              <a:rPr lang="it-IT" sz="1500" dirty="0" err="1" smtClean="0"/>
              <a:t>XIX</a:t>
            </a:r>
            <a:r>
              <a:rPr lang="it-IT" sz="1500" dirty="0" smtClean="0"/>
              <a:t>). Il curato si affaccia da una finestra della casa che dà sulla piazza della chiesa, illuminata quasi a giorno dal chiaro di luna, gridando aiuto a gran voce e facendosi udire dal sagrestano </a:t>
            </a:r>
            <a:r>
              <a:rPr lang="it-IT" sz="1500" dirty="0" smtClean="0">
                <a:hlinkClick r:id="rId8"/>
              </a:rPr>
              <a:t>Ambrogio</a:t>
            </a:r>
            <a:r>
              <a:rPr lang="it-IT" sz="1500" dirty="0" smtClean="0"/>
              <a:t>, che dorme in uno stanzino sul muro laterale della chiesa. Questi apre una piccola finestra e chiede al curato cosa succede, al che don </a:t>
            </a:r>
            <a:r>
              <a:rPr lang="it-IT" sz="1500" dirty="0" err="1" smtClean="0"/>
              <a:t>Abbondio</a:t>
            </a:r>
            <a:r>
              <a:rPr lang="it-IT" sz="1500" dirty="0" smtClean="0"/>
              <a:t> risponde che c'è "gente in casa": Ambrogio corre al campanile e inizia a suonare le campane a martello, per richiamare quanta più gente possibile e dare così aiuto al padrone. Tutti nel </a:t>
            </a:r>
            <a:r>
              <a:rPr lang="it-IT" sz="1500" dirty="0" smtClean="0">
                <a:hlinkClick r:id="rId9"/>
              </a:rPr>
              <a:t>paese</a:t>
            </a:r>
            <a:r>
              <a:rPr lang="it-IT" sz="1500" dirty="0" smtClean="0"/>
              <a:t> sono svegliati dai rintocchi e molti abitanti afferrano forconi e schioppi, precipitandosi verso la chiesa da cui provengono i rintocchi.</a:t>
            </a:r>
            <a:br>
              <a:rPr lang="it-IT" sz="1500" dirty="0" smtClean="0"/>
            </a:br>
            <a:endParaRPr lang="it-IT" sz="1500" dirty="0" smtClean="0"/>
          </a:p>
          <a:p>
            <a:pPr algn="just">
              <a:buNone/>
            </a:pPr>
            <a:endParaRPr lang="it-IT" sz="1500" dirty="0"/>
          </a:p>
        </p:txBody>
      </p:sp>
      <p:pic>
        <p:nvPicPr>
          <p:cNvPr id="4" name="Picture 2" descr="Immagine"/>
          <p:cNvPicPr>
            <a:picLocks noChangeAspect="1" noChangeArrowheads="1"/>
          </p:cNvPicPr>
          <p:nvPr/>
        </p:nvPicPr>
        <p:blipFill>
          <a:blip r:embed="rId10" cstate="print"/>
          <a:srcRect/>
          <a:stretch>
            <a:fillRect/>
          </a:stretch>
        </p:blipFill>
        <p:spPr bwMode="auto">
          <a:xfrm>
            <a:off x="5868144" y="260648"/>
            <a:ext cx="2114550" cy="2381250"/>
          </a:xfrm>
          <a:prstGeom prst="rect">
            <a:avLst/>
          </a:prstGeom>
          <a:noFill/>
        </p:spPr>
      </p:pic>
      <p:sp>
        <p:nvSpPr>
          <p:cNvPr id="7" name="Rettangolo 6"/>
          <p:cNvSpPr/>
          <p:nvPr/>
        </p:nvSpPr>
        <p:spPr>
          <a:xfrm>
            <a:off x="2123728" y="2276872"/>
            <a:ext cx="3661580" cy="369332"/>
          </a:xfrm>
          <a:prstGeom prst="rect">
            <a:avLst/>
          </a:prstGeom>
        </p:spPr>
        <p:txBody>
          <a:bodyPr wrap="none">
            <a:spAutoFit/>
          </a:bodyPr>
          <a:lstStyle/>
          <a:p>
            <a:r>
              <a:rPr lang="it-IT" dirty="0" smtClean="0"/>
              <a:t>F. </a:t>
            </a:r>
            <a:r>
              <a:rPr lang="it-IT" dirty="0" err="1" smtClean="0"/>
              <a:t>Gonin</a:t>
            </a:r>
            <a:r>
              <a:rPr lang="it-IT" dirty="0" smtClean="0"/>
              <a:t>, </a:t>
            </a:r>
            <a:r>
              <a:rPr lang="it-IT" dirty="0" err="1" smtClean="0"/>
              <a:t>Tonio</a:t>
            </a:r>
            <a:r>
              <a:rPr lang="it-IT" dirty="0" smtClean="0"/>
              <a:t> cerca la ricevuta</a:t>
            </a:r>
            <a:endParaRPr lang="it-IT"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332656"/>
            <a:ext cx="4716016" cy="1080120"/>
          </a:xfrm>
        </p:spPr>
        <p:txBody>
          <a:bodyPr>
            <a:noAutofit/>
          </a:bodyPr>
          <a:lstStyle/>
          <a:p>
            <a:r>
              <a:rPr lang="it-IT" sz="2000" dirty="0" smtClean="0"/>
              <a:t/>
            </a:r>
            <a:br>
              <a:rPr lang="it-IT" sz="2000" dirty="0" smtClean="0"/>
            </a:br>
            <a:r>
              <a:rPr lang="it-IT" sz="2000" dirty="0" smtClean="0"/>
              <a:t/>
            </a:r>
            <a:br>
              <a:rPr lang="it-IT" sz="2000" dirty="0" smtClean="0"/>
            </a:br>
            <a:r>
              <a:rPr lang="it-IT" sz="1600" dirty="0" smtClean="0"/>
              <a:t> </a:t>
            </a:r>
            <a:br>
              <a:rPr lang="it-IT" sz="1600" dirty="0" smtClean="0"/>
            </a:br>
            <a:r>
              <a:rPr lang="it-IT" sz="1600" dirty="0" smtClean="0"/>
              <a:t/>
            </a:r>
            <a:br>
              <a:rPr lang="it-IT" sz="1600" dirty="0" smtClean="0"/>
            </a:br>
            <a:r>
              <a:rPr lang="it-IT" sz="1600" dirty="0" smtClean="0"/>
              <a:t/>
            </a:r>
            <a:br>
              <a:rPr lang="it-IT" sz="1600" dirty="0" smtClean="0"/>
            </a:br>
            <a:r>
              <a:rPr lang="it-IT" sz="1600" dirty="0" smtClean="0"/>
              <a:t/>
            </a:r>
            <a:br>
              <a:rPr lang="it-IT" sz="1600" dirty="0" smtClean="0"/>
            </a:br>
            <a:r>
              <a:rPr lang="it-IT" sz="1600" dirty="0" smtClean="0"/>
              <a:t/>
            </a:r>
            <a:br>
              <a:rPr lang="it-IT" sz="1600" dirty="0" smtClean="0"/>
            </a:br>
            <a:r>
              <a:rPr lang="it-IT" sz="1600" dirty="0" smtClean="0"/>
              <a:t/>
            </a:r>
            <a:br>
              <a:rPr lang="it-IT" sz="1600" dirty="0" smtClean="0"/>
            </a:br>
            <a:r>
              <a:rPr lang="it-IT" sz="1600" dirty="0" smtClean="0"/>
              <a:t/>
            </a:r>
            <a:br>
              <a:rPr lang="it-IT" sz="1600" dirty="0" smtClean="0"/>
            </a:br>
            <a:r>
              <a:rPr lang="it-IT" sz="1600" dirty="0" smtClean="0"/>
              <a:t> Il </a:t>
            </a:r>
            <a:r>
              <a:rPr lang="it-IT" sz="1600" dirty="0" err="1" smtClean="0"/>
              <a:t>Griso</a:t>
            </a:r>
            <a:r>
              <a:rPr lang="it-IT" sz="1600" dirty="0" smtClean="0"/>
              <a:t> e i bravi penetrano nella casa delle due donne </a:t>
            </a:r>
            <a:r>
              <a:rPr lang="it-IT" sz="1600" dirty="0" smtClean="0"/>
              <a:t/>
            </a:r>
            <a:br>
              <a:rPr lang="it-IT" sz="1600" dirty="0" smtClean="0"/>
            </a:br>
            <a:r>
              <a:rPr lang="it-IT" sz="2000" dirty="0" smtClean="0"/>
              <a:t/>
            </a:r>
            <a:br>
              <a:rPr lang="it-IT" sz="2000" dirty="0" smtClean="0"/>
            </a:br>
            <a:endParaRPr lang="it-IT" sz="2000" dirty="0"/>
          </a:p>
        </p:txBody>
      </p:sp>
      <p:sp>
        <p:nvSpPr>
          <p:cNvPr id="3" name="Segnaposto contenuto 2"/>
          <p:cNvSpPr>
            <a:spLocks noGrp="1"/>
          </p:cNvSpPr>
          <p:nvPr>
            <p:ph sz="quarter" idx="1"/>
          </p:nvPr>
        </p:nvSpPr>
        <p:spPr>
          <a:xfrm>
            <a:off x="251520" y="2492896"/>
            <a:ext cx="7467600" cy="3096344"/>
          </a:xfrm>
        </p:spPr>
        <p:txBody>
          <a:bodyPr>
            <a:normAutofit fontScale="55000" lnSpcReduction="20000"/>
          </a:bodyPr>
          <a:lstStyle/>
          <a:p>
            <a:pPr>
              <a:buNone/>
            </a:pPr>
            <a:endParaRPr lang="it-IT" sz="1400" dirty="0" smtClean="0"/>
          </a:p>
          <a:p>
            <a:pPr algn="just"/>
            <a:r>
              <a:rPr lang="it-IT" sz="2200" dirty="0" smtClean="0"/>
              <a:t>I rintocchi vengono uditi da </a:t>
            </a:r>
            <a:r>
              <a:rPr lang="it-IT" sz="2200" dirty="0" smtClean="0">
                <a:hlinkClick r:id="rId2"/>
              </a:rPr>
              <a:t>Agnese</a:t>
            </a:r>
            <a:r>
              <a:rPr lang="it-IT" sz="2200" dirty="0" smtClean="0"/>
              <a:t> e </a:t>
            </a:r>
            <a:r>
              <a:rPr lang="it-IT" sz="2200" dirty="0" smtClean="0">
                <a:hlinkClick r:id="rId3"/>
              </a:rPr>
              <a:t>Perpetua</a:t>
            </a:r>
            <a:r>
              <a:rPr lang="it-IT" sz="2200" dirty="0" smtClean="0"/>
              <a:t>, ma anche dai </a:t>
            </a:r>
            <a:r>
              <a:rPr lang="it-IT" sz="2200" dirty="0" smtClean="0">
                <a:hlinkClick r:id="rId4"/>
              </a:rPr>
              <a:t>bravi</a:t>
            </a:r>
            <a:r>
              <a:rPr lang="it-IT" sz="2200" dirty="0" smtClean="0"/>
              <a:t> che sono impegnati in ben altre faccende: l'autore fa un passo indietro e spiega che i tre che stavano all'osteria si ritirano a tarda ora e fanno un giro per il </a:t>
            </a:r>
            <a:r>
              <a:rPr lang="it-IT" sz="2200" dirty="0" smtClean="0">
                <a:hlinkClick r:id="rId5"/>
              </a:rPr>
              <a:t>paese</a:t>
            </a:r>
            <a:r>
              <a:rPr lang="it-IT" sz="2200" dirty="0" smtClean="0"/>
              <a:t>, accertandosi che tutti siano andati a dormire, quindi raggiungono il </a:t>
            </a:r>
            <a:r>
              <a:rPr lang="it-IT" sz="2200" dirty="0" err="1" smtClean="0">
                <a:hlinkClick r:id="rId6"/>
              </a:rPr>
              <a:t>Griso</a:t>
            </a:r>
            <a:r>
              <a:rPr lang="it-IT" sz="2200" dirty="0" smtClean="0"/>
              <a:t> e gli altri appostati presso il casolare abbandonato. Il capo dei bravi indossa un cappellaccio e un mantello da pellegrino, impugna un bastone e si muove seguito dagli altri, avvicinandosi alla casa delle due donne dalla parte opposta a quella da cui si erano allontanati </a:t>
            </a:r>
            <a:r>
              <a:rPr lang="it-IT" sz="2200" dirty="0" smtClean="0">
                <a:hlinkClick r:id="rId7"/>
              </a:rPr>
              <a:t>Renzo</a:t>
            </a:r>
            <a:r>
              <a:rPr lang="it-IT" sz="2200" dirty="0" smtClean="0"/>
              <a:t> e tutti gli altri. Giunto all'uscio di strada, il </a:t>
            </a:r>
            <a:r>
              <a:rPr lang="it-IT" sz="2200" dirty="0" err="1" smtClean="0"/>
              <a:t>Griso</a:t>
            </a:r>
            <a:r>
              <a:rPr lang="it-IT" sz="2200" dirty="0" smtClean="0"/>
              <a:t> ordina a due sgherri di calarsi oltre il muro di cinta e nascondersi dietro un fico nel cortile, mentre lui bussa per fingersi un pellegrino smarrito che chiede ricovero per la notte. Poiché non riceve risposta, fa entrare un terzo bravo che sconficca il paletto e apre l'uscio, quindi il </a:t>
            </a:r>
            <a:r>
              <a:rPr lang="it-IT" sz="2200" dirty="0" err="1" smtClean="0"/>
              <a:t>Griso</a:t>
            </a:r>
            <a:r>
              <a:rPr lang="it-IT" sz="2200" dirty="0" smtClean="0"/>
              <a:t> raggiunge l'uscio della casa bussando ancora e, ovviamente, non ricevendo alcuna risposta (intanto gli altri bravi hanno raggiunto i compagni nascosti). Il </a:t>
            </a:r>
            <a:r>
              <a:rPr lang="it-IT" sz="2200" dirty="0" err="1" smtClean="0"/>
              <a:t>Griso</a:t>
            </a:r>
            <a:r>
              <a:rPr lang="it-IT" sz="2200" dirty="0" smtClean="0"/>
              <a:t> sconficca anche questa serratura ed entra con cautela, chiamando con sé i due bravi nascosti dietro il fico e facendo luce con una debole lanterna, poi si accerta che al pian terreno non ci sia nessuno; successivamente sale adagio la scala, accompagnato dal </a:t>
            </a:r>
            <a:r>
              <a:rPr lang="it-IT" sz="2200" dirty="0" err="1" smtClean="0"/>
              <a:t>Grignapoco</a:t>
            </a:r>
            <a:r>
              <a:rPr lang="it-IT" sz="2200" dirty="0" smtClean="0"/>
              <a:t> (un bravo originario di </a:t>
            </a:r>
            <a:r>
              <a:rPr lang="it-IT" sz="2200" dirty="0" smtClean="0">
                <a:hlinkClick r:id="rId8"/>
              </a:rPr>
              <a:t>Bergamo</a:t>
            </a:r>
            <a:r>
              <a:rPr lang="it-IT" sz="2200" dirty="0" smtClean="0"/>
              <a:t> che dovrebbe far credere con la sua parlata che la spedizione venga da quella contrada) e seguito da altri uomini, giungendo alle stanze del primo piano. Entra cautamente dentro una di esse, ma trova il letto intatto, così come avviene quando va a esplorare l'altra stanza; il </a:t>
            </a:r>
            <a:r>
              <a:rPr lang="it-IT" sz="2200" dirty="0" err="1" smtClean="0"/>
              <a:t>Griso</a:t>
            </a:r>
            <a:r>
              <a:rPr lang="it-IT" sz="2200" dirty="0" smtClean="0"/>
              <a:t> pensa che qualcuno abbia fatto la spia, non sapendo spiegarsi l'assenza delle due donne.</a:t>
            </a:r>
            <a:endParaRPr lang="it-IT" sz="2200" dirty="0"/>
          </a:p>
        </p:txBody>
      </p:sp>
      <p:sp>
        <p:nvSpPr>
          <p:cNvPr id="5" name="Rettangolo 4"/>
          <p:cNvSpPr/>
          <p:nvPr/>
        </p:nvSpPr>
        <p:spPr>
          <a:xfrm>
            <a:off x="2987824" y="1700808"/>
            <a:ext cx="2433680" cy="307777"/>
          </a:xfrm>
          <a:prstGeom prst="rect">
            <a:avLst/>
          </a:prstGeom>
        </p:spPr>
        <p:txBody>
          <a:bodyPr wrap="none">
            <a:spAutoFit/>
          </a:bodyPr>
          <a:lstStyle/>
          <a:p>
            <a:r>
              <a:rPr lang="it-IT" sz="1400" dirty="0" smtClean="0"/>
              <a:t>F. </a:t>
            </a:r>
            <a:r>
              <a:rPr lang="it-IT" sz="1400" dirty="0" err="1" smtClean="0"/>
              <a:t>Gonin</a:t>
            </a:r>
            <a:r>
              <a:rPr lang="it-IT" sz="1400" dirty="0" smtClean="0"/>
              <a:t>, I bravi nella casa</a:t>
            </a:r>
          </a:p>
        </p:txBody>
      </p:sp>
      <p:pic>
        <p:nvPicPr>
          <p:cNvPr id="2050" name="Picture 2" descr="Immagine"/>
          <p:cNvPicPr>
            <a:picLocks noChangeAspect="1" noChangeArrowheads="1"/>
          </p:cNvPicPr>
          <p:nvPr/>
        </p:nvPicPr>
        <p:blipFill>
          <a:blip r:embed="rId9" cstate="print"/>
          <a:srcRect/>
          <a:stretch>
            <a:fillRect/>
          </a:stretch>
        </p:blipFill>
        <p:spPr bwMode="auto">
          <a:xfrm>
            <a:off x="5724128" y="332656"/>
            <a:ext cx="2647950" cy="230505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332656"/>
            <a:ext cx="4716016" cy="1080120"/>
          </a:xfrm>
        </p:spPr>
        <p:txBody>
          <a:bodyPr>
            <a:noAutofit/>
          </a:bodyPr>
          <a:lstStyle/>
          <a:p>
            <a:r>
              <a:rPr lang="it-IT" sz="2000" dirty="0" smtClean="0"/>
              <a:t/>
            </a:r>
            <a:br>
              <a:rPr lang="it-IT" sz="2000" dirty="0" smtClean="0"/>
            </a:br>
            <a:r>
              <a:rPr lang="it-IT" sz="2000" dirty="0" smtClean="0"/>
              <a:t/>
            </a:r>
            <a:br>
              <a:rPr lang="it-IT" sz="2000" dirty="0" smtClean="0"/>
            </a:br>
            <a:r>
              <a:rPr lang="it-IT" sz="1600" dirty="0" smtClean="0"/>
              <a:t> </a:t>
            </a:r>
            <a:br>
              <a:rPr lang="it-IT" sz="1600" dirty="0" smtClean="0"/>
            </a:br>
            <a:r>
              <a:rPr lang="it-IT" sz="1600" dirty="0" smtClean="0"/>
              <a:t/>
            </a:r>
            <a:br>
              <a:rPr lang="it-IT" sz="1600" dirty="0" smtClean="0"/>
            </a:br>
            <a:r>
              <a:rPr lang="it-IT" sz="1600" dirty="0" smtClean="0"/>
              <a:t/>
            </a:r>
            <a:br>
              <a:rPr lang="it-IT" sz="1600" dirty="0" smtClean="0"/>
            </a:br>
            <a:r>
              <a:rPr lang="it-IT" sz="1600" dirty="0" smtClean="0"/>
              <a:t/>
            </a:r>
            <a:br>
              <a:rPr lang="it-IT" sz="1600" dirty="0" smtClean="0"/>
            </a:br>
            <a:r>
              <a:rPr lang="it-IT" sz="1600" dirty="0" smtClean="0"/>
              <a:t/>
            </a:r>
            <a:br>
              <a:rPr lang="it-IT" sz="1600" dirty="0" smtClean="0"/>
            </a:br>
            <a:r>
              <a:rPr lang="it-IT" sz="1600" dirty="0" smtClean="0"/>
              <a:t/>
            </a:r>
            <a:br>
              <a:rPr lang="it-IT" sz="1600" dirty="0" smtClean="0"/>
            </a:br>
            <a:r>
              <a:rPr lang="it-IT" sz="1600" dirty="0" smtClean="0"/>
              <a:t/>
            </a:r>
            <a:br>
              <a:rPr lang="it-IT" sz="1600" dirty="0" smtClean="0"/>
            </a:br>
            <a:r>
              <a:rPr lang="it-IT" sz="1600" dirty="0" smtClean="0"/>
              <a:t> L'arrivo di </a:t>
            </a:r>
            <a:r>
              <a:rPr lang="it-IT" sz="1600" dirty="0" err="1" smtClean="0"/>
              <a:t>Menico</a:t>
            </a:r>
            <a:r>
              <a:rPr lang="it-IT" sz="1600" dirty="0" smtClean="0"/>
              <a:t> e le campane a martello</a:t>
            </a:r>
            <a:br>
              <a:rPr lang="it-IT" sz="1600" dirty="0" smtClean="0"/>
            </a:br>
            <a:r>
              <a:rPr lang="it-IT" sz="1600" dirty="0" smtClean="0"/>
              <a:t/>
            </a:r>
            <a:br>
              <a:rPr lang="it-IT" sz="1600" dirty="0" smtClean="0"/>
            </a:br>
            <a:r>
              <a:rPr lang="it-IT" sz="2000" dirty="0" smtClean="0"/>
              <a:t/>
            </a:r>
            <a:br>
              <a:rPr lang="it-IT" sz="2000" dirty="0" smtClean="0"/>
            </a:br>
            <a:endParaRPr lang="it-IT" sz="2000" dirty="0"/>
          </a:p>
        </p:txBody>
      </p:sp>
      <p:sp>
        <p:nvSpPr>
          <p:cNvPr id="3" name="Segnaposto contenuto 2"/>
          <p:cNvSpPr>
            <a:spLocks noGrp="1"/>
          </p:cNvSpPr>
          <p:nvPr>
            <p:ph sz="quarter" idx="1"/>
          </p:nvPr>
        </p:nvSpPr>
        <p:spPr>
          <a:xfrm>
            <a:off x="251520" y="2492896"/>
            <a:ext cx="7467600" cy="3096344"/>
          </a:xfrm>
        </p:spPr>
        <p:txBody>
          <a:bodyPr>
            <a:normAutofit lnSpcReduction="10000"/>
          </a:bodyPr>
          <a:lstStyle/>
          <a:p>
            <a:pPr>
              <a:buNone/>
            </a:pPr>
            <a:endParaRPr lang="it-IT" sz="1400" dirty="0" smtClean="0"/>
          </a:p>
          <a:p>
            <a:r>
              <a:rPr lang="it-IT" sz="1400" dirty="0" smtClean="0"/>
              <a:t>Intanto </a:t>
            </a:r>
            <a:r>
              <a:rPr lang="it-IT" sz="1400" dirty="0" smtClean="0"/>
              <a:t>i due </a:t>
            </a:r>
            <a:r>
              <a:rPr lang="it-IT" sz="1400" dirty="0" smtClean="0">
                <a:hlinkClick r:id="rId2"/>
              </a:rPr>
              <a:t>bravi</a:t>
            </a:r>
            <a:r>
              <a:rPr lang="it-IT" sz="1400" dirty="0" smtClean="0"/>
              <a:t> rimasti a sentinella dell'uscio di strada sentono dei piccoli passi frettolosi che si avvicinano: si tratta di </a:t>
            </a:r>
            <a:r>
              <a:rPr lang="it-IT" sz="1400" dirty="0" err="1" smtClean="0">
                <a:hlinkClick r:id="rId3"/>
              </a:rPr>
              <a:t>Menico</a:t>
            </a:r>
            <a:r>
              <a:rPr lang="it-IT" sz="1400" dirty="0" smtClean="0"/>
              <a:t>, inviato da </a:t>
            </a:r>
            <a:r>
              <a:rPr lang="it-IT" sz="1400" dirty="0" smtClean="0">
                <a:hlinkClick r:id="rId4"/>
              </a:rPr>
              <a:t>padre Cristoforo</a:t>
            </a:r>
            <a:r>
              <a:rPr lang="it-IT" sz="1400" dirty="0" smtClean="0"/>
              <a:t> ad avvisare </a:t>
            </a:r>
            <a:r>
              <a:rPr lang="it-IT" sz="1400" dirty="0" smtClean="0">
                <a:hlinkClick r:id="rId5"/>
              </a:rPr>
              <a:t>Lucia</a:t>
            </a:r>
            <a:r>
              <a:rPr lang="it-IT" sz="1400" dirty="0" smtClean="0"/>
              <a:t> e </a:t>
            </a:r>
            <a:r>
              <a:rPr lang="it-IT" sz="1400" dirty="0" smtClean="0">
                <a:hlinkClick r:id="rId6"/>
              </a:rPr>
              <a:t>Agnese</a:t>
            </a:r>
            <a:r>
              <a:rPr lang="it-IT" sz="1400" dirty="0" smtClean="0"/>
              <a:t> di scappare per via del rapimento e di rifugiarsi al convento. Il ragazzo fa per aprire il paletto della porta ma lo trova sconficcato, per cui entra titubante ed è subito afferrato per le braccia dai bravi che gli intimano con tono minaccioso di far silenzio. </a:t>
            </a:r>
            <a:r>
              <a:rPr lang="it-IT" sz="1400" dirty="0" err="1" smtClean="0"/>
              <a:t>Menico</a:t>
            </a:r>
            <a:r>
              <a:rPr lang="it-IT" sz="1400" dirty="0" smtClean="0"/>
              <a:t> caccia un urlo, al che un bravo gli mette una mano sulla bocca e l'altro tira fuori un coltello per spaventarlo, quando all'improvviso il silenzio della notte è rotto dai rintocchi delle campane a martello: i due bravi sono decisamente allarmati, per cui lasciano andare </a:t>
            </a:r>
            <a:r>
              <a:rPr lang="it-IT" sz="1400" dirty="0" err="1" smtClean="0"/>
              <a:t>Menico</a:t>
            </a:r>
            <a:r>
              <a:rPr lang="it-IT" sz="1400" dirty="0" smtClean="0"/>
              <a:t> (che si affretta a fuggire via e a dirigersi verso la chiesa) ed entrano in casa, dove gli altri complici cercano di guadagnare l'uscita in modo disordinato. Il </a:t>
            </a:r>
            <a:r>
              <a:rPr lang="it-IT" sz="1400" dirty="0" err="1" smtClean="0">
                <a:hlinkClick r:id="rId7"/>
              </a:rPr>
              <a:t>Griso</a:t>
            </a:r>
            <a:r>
              <a:rPr lang="it-IT" sz="1400" dirty="0" smtClean="0"/>
              <a:t> cerca di tenerli insieme e di calmarli, come il cane che fa la guardia a un branco di maiali, quindi il gruppo esce dalla casa in buon ordine e si allontana dal paese (la casa è posta al fondo di esso).</a:t>
            </a:r>
            <a:r>
              <a:rPr lang="it-IT" sz="1200" dirty="0" smtClean="0"/>
              <a:t/>
            </a:r>
            <a:br>
              <a:rPr lang="it-IT" sz="1200" dirty="0" smtClean="0"/>
            </a:br>
            <a:endParaRPr lang="it-IT" sz="1200" dirty="0"/>
          </a:p>
        </p:txBody>
      </p:sp>
      <p:sp>
        <p:nvSpPr>
          <p:cNvPr id="5" name="Rettangolo 4"/>
          <p:cNvSpPr/>
          <p:nvPr/>
        </p:nvSpPr>
        <p:spPr>
          <a:xfrm>
            <a:off x="3563888" y="1988840"/>
            <a:ext cx="2345514" cy="307777"/>
          </a:xfrm>
          <a:prstGeom prst="rect">
            <a:avLst/>
          </a:prstGeom>
        </p:spPr>
        <p:txBody>
          <a:bodyPr wrap="none">
            <a:spAutoFit/>
          </a:bodyPr>
          <a:lstStyle/>
          <a:p>
            <a:r>
              <a:rPr lang="it-IT" sz="1400" dirty="0" smtClean="0"/>
              <a:t>F. </a:t>
            </a:r>
            <a:r>
              <a:rPr lang="it-IT" sz="1400" dirty="0" err="1" smtClean="0"/>
              <a:t>Gonin</a:t>
            </a:r>
            <a:r>
              <a:rPr lang="it-IT" sz="1400" dirty="0" smtClean="0"/>
              <a:t>, I bravi e </a:t>
            </a:r>
            <a:r>
              <a:rPr lang="it-IT" sz="1400" dirty="0" err="1" smtClean="0"/>
              <a:t>Menico</a:t>
            </a:r>
            <a:endParaRPr lang="it-IT" sz="1400" dirty="0" smtClean="0"/>
          </a:p>
        </p:txBody>
      </p:sp>
      <p:pic>
        <p:nvPicPr>
          <p:cNvPr id="23554" name="Picture 2" descr="Immagine"/>
          <p:cNvPicPr>
            <a:picLocks noChangeAspect="1" noChangeArrowheads="1"/>
          </p:cNvPicPr>
          <p:nvPr/>
        </p:nvPicPr>
        <p:blipFill>
          <a:blip r:embed="rId8" cstate="print"/>
          <a:srcRect/>
          <a:stretch>
            <a:fillRect/>
          </a:stretch>
        </p:blipFill>
        <p:spPr bwMode="auto">
          <a:xfrm>
            <a:off x="6084168" y="260648"/>
            <a:ext cx="2390775" cy="207645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oggia">
  <a:themeElements>
    <a:clrScheme name="Loggi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Loggi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Loggi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166</TotalTime>
  <Words>322</Words>
  <Application>Microsoft Office PowerPoint</Application>
  <PresentationFormat>Presentazione su schermo (4:3)</PresentationFormat>
  <Paragraphs>76</Paragraphs>
  <Slides>17</Slides>
  <Notes>0</Notes>
  <HiddenSlides>0</HiddenSlides>
  <MMClips>0</MMClips>
  <ScaleCrop>false</ScaleCrop>
  <HeadingPairs>
    <vt:vector size="4" baseType="variant">
      <vt:variant>
        <vt:lpstr>Tema</vt:lpstr>
      </vt:variant>
      <vt:variant>
        <vt:i4>1</vt:i4>
      </vt:variant>
      <vt:variant>
        <vt:lpstr>Titoli diapositive</vt:lpstr>
      </vt:variant>
      <vt:variant>
        <vt:i4>17</vt:i4>
      </vt:variant>
    </vt:vector>
  </HeadingPairs>
  <TitlesOfParts>
    <vt:vector size="18" baseType="lpstr">
      <vt:lpstr>Loggia</vt:lpstr>
      <vt:lpstr>PROMESSI SPOSI</vt:lpstr>
      <vt:lpstr>Diapositiva 2</vt:lpstr>
      <vt:lpstr>Perpetua informa don Abbondio dell'arrivo di Tonio e Gervaso</vt:lpstr>
      <vt:lpstr>    Agnese "distrae" Perpetua  </vt:lpstr>
      <vt:lpstr>    Tonio parla con don Abbondio</vt:lpstr>
      <vt:lpstr>Il "matrimonio a sorpresa" fallisce </vt:lpstr>
      <vt:lpstr>    Il sagrestano Ambrogio suona le campane   </vt:lpstr>
      <vt:lpstr>           Il Griso e i bravi penetrano nella casa delle due donne   </vt:lpstr>
      <vt:lpstr>           L'arrivo di Menico e le campane a martello   </vt:lpstr>
      <vt:lpstr>           Menico raggiunge Renzo e gli altri   </vt:lpstr>
      <vt:lpstr>           I paesani accorrono alla casa del curato</vt:lpstr>
      <vt:lpstr>          Renzo, Lucia e Agnese arrivano al convento  </vt:lpstr>
      <vt:lpstr>          Padre Cristoforo consiglia ai tre di lasciare il paese  </vt:lpstr>
      <vt:lpstr>          L'addio di Lucia al paese natio    </vt:lpstr>
      <vt:lpstr>Temi principali e collegamenti </vt:lpstr>
      <vt:lpstr>Temi principali e collegamenti </vt:lpstr>
      <vt:lpstr>Temi principali e collegamenti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PROMESSI SPOSI</dc:title>
  <dc:creator>Giuseppe</dc:creator>
  <cp:lastModifiedBy>PC</cp:lastModifiedBy>
  <cp:revision>15</cp:revision>
  <dcterms:created xsi:type="dcterms:W3CDTF">2018-11-18T18:53:51Z</dcterms:created>
  <dcterms:modified xsi:type="dcterms:W3CDTF">2019-01-20T21:56:34Z</dcterms:modified>
</cp:coreProperties>
</file>