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73" r:id="rId10"/>
    <p:sldId id="266" r:id="rId11"/>
    <p:sldId id="284" r:id="rId12"/>
    <p:sldId id="274" r:id="rId13"/>
    <p:sldId id="275" r:id="rId14"/>
    <p:sldId id="276" r:id="rId15"/>
    <p:sldId id="277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1FE3-042D-4A7A-96D1-57751870E06B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6663-B312-462E-AF65-EF4560FE02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1FE3-042D-4A7A-96D1-57751870E06B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6663-B312-462E-AF65-EF4560FE02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1FE3-042D-4A7A-96D1-57751870E06B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6663-B312-462E-AF65-EF4560FE02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1FE3-042D-4A7A-96D1-57751870E06B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6663-B312-462E-AF65-EF4560FE02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1FE3-042D-4A7A-96D1-57751870E06B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6663-B312-462E-AF65-EF4560FE02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1FE3-042D-4A7A-96D1-57751870E06B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6663-B312-462E-AF65-EF4560FE02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1FE3-042D-4A7A-96D1-57751870E06B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6663-B312-462E-AF65-EF4560FE02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1FE3-042D-4A7A-96D1-57751870E06B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6663-B312-462E-AF65-EF4560FE02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1FE3-042D-4A7A-96D1-57751870E06B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6663-B312-462E-AF65-EF4560FE02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1FE3-042D-4A7A-96D1-57751870E06B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6663-B312-462E-AF65-EF4560FE020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1FE3-042D-4A7A-96D1-57751870E06B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E6663-B312-462E-AF65-EF4560FE020B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72E6663-B312-462E-AF65-EF4560FE020B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551FE3-042D-4A7A-96D1-57751870E06B}" type="datetimeFigureOut">
              <a:rPr lang="it-IT" smtClean="0"/>
              <a:t>22/05/2017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99306" y="1063046"/>
            <a:ext cx="7543800" cy="259397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3"/>
            <a:ext cx="15113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72" y="0"/>
            <a:ext cx="21526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441575"/>
            <a:ext cx="676116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" y="1585696"/>
            <a:ext cx="832802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7" y="4725137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38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97" y="4725144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459" y="4725144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4725139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1628800"/>
          </a:xfrm>
        </p:spPr>
        <p:txBody>
          <a:bodyPr/>
          <a:lstStyle/>
          <a:p>
            <a:pPr algn="just"/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b="1" dirty="0" smtClean="0">
                <a:latin typeface="+mn-lt"/>
              </a:rPr>
              <a:t>ATTENZIONE-LETTURA-SCELTA-DECISIONE</a:t>
            </a:r>
            <a:r>
              <a:rPr lang="it-IT" sz="3600" b="1" dirty="0">
                <a:latin typeface="+mn-lt"/>
              </a:rPr>
              <a:t>: </a:t>
            </a:r>
            <a:r>
              <a:rPr lang="it-IT" b="1" dirty="0">
                <a:latin typeface="+mn-lt"/>
              </a:rPr>
              <a:t/>
            </a:r>
            <a:br>
              <a:rPr lang="it-IT" b="1" dirty="0">
                <a:latin typeface="+mn-lt"/>
              </a:rPr>
            </a:br>
            <a:endParaRPr lang="it-IT" b="1" dirty="0"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20891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01407"/>
            <a:ext cx="1953447" cy="117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4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920880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7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2362274"/>
          </a:xfrm>
        </p:spPr>
        <p:txBody>
          <a:bodyPr/>
          <a:lstStyle/>
          <a:p>
            <a:pPr algn="ctr"/>
            <a:r>
              <a:rPr lang="it-IT" sz="6000" b="1" dirty="0" smtClean="0">
                <a:latin typeface="+mn-lt"/>
              </a:rPr>
              <a:t>La lezione di minibasket</a:t>
            </a:r>
            <a:br>
              <a:rPr lang="it-IT" sz="6000" b="1" dirty="0" smtClean="0">
                <a:latin typeface="+mn-lt"/>
              </a:rPr>
            </a:br>
            <a:r>
              <a:rPr lang="it-IT" sz="6000" b="1" dirty="0" smtClean="0">
                <a:latin typeface="+mn-lt"/>
              </a:rPr>
              <a:t>a 7/8 anni</a:t>
            </a:r>
            <a:endParaRPr lang="it-IT" sz="60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5013176"/>
            <a:ext cx="7753672" cy="1387624"/>
          </a:xfrm>
        </p:spPr>
        <p:txBody>
          <a:bodyPr/>
          <a:lstStyle/>
          <a:p>
            <a:pPr marL="114300" indent="0">
              <a:buNone/>
            </a:pPr>
            <a:r>
              <a:rPr lang="it-IT" sz="6000" b="1" dirty="0">
                <a:solidFill>
                  <a:srgbClr val="C00000"/>
                </a:solidFill>
              </a:rPr>
              <a:t>Come strutturarla???</a:t>
            </a:r>
          </a:p>
          <a:p>
            <a:endParaRPr lang="it-I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837"/>
            <a:ext cx="17922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56" y="2859086"/>
            <a:ext cx="11525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786126"/>
            <a:ext cx="162718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047873"/>
            <a:ext cx="1368152" cy="123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8474"/>
            <a:ext cx="936104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29" y="3998911"/>
            <a:ext cx="1027703" cy="1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8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"/>
            <a:ext cx="13223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25" y="0"/>
            <a:ext cx="2152075" cy="143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9692"/>
            <a:ext cx="18907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427647"/>
            <a:ext cx="5175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9690"/>
            <a:ext cx="15478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2276872"/>
            <a:ext cx="23415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315" y="4186044"/>
            <a:ext cx="5175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131840" y="2128530"/>
            <a:ext cx="54006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>Capacità coordinative schemi motori di base</a:t>
            </a:r>
          </a:p>
          <a:p>
            <a:r>
              <a:rPr lang="it-IT" sz="3600" b="1" dirty="0" smtClean="0">
                <a:solidFill>
                  <a:srgbClr val="002060"/>
                </a:solidFill>
              </a:rPr>
              <a:t>capacità senso-percettive</a:t>
            </a:r>
            <a:endParaRPr lang="it-IT" sz="3600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096" y="4165120"/>
            <a:ext cx="237693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STRUMENTO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02" y="2434827"/>
            <a:ext cx="5175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275856" y="4103563"/>
            <a:ext cx="453996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002060"/>
                </a:solidFill>
              </a:rPr>
              <a:t>UN FONDAMENTALE</a:t>
            </a:r>
            <a:endParaRPr lang="it-IT" sz="4000" b="1" dirty="0">
              <a:solidFill>
                <a:srgbClr val="002060"/>
              </a:solidFill>
            </a:endParaRP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6" y="5229200"/>
            <a:ext cx="36766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74" y="5387155"/>
            <a:ext cx="5175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180499" y="5329915"/>
            <a:ext cx="451501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600" b="1" smtClean="0">
                <a:solidFill>
                  <a:srgbClr val="002060"/>
                </a:solidFill>
              </a:rPr>
              <a:t>Giochi semi-strutturati</a:t>
            </a:r>
          </a:p>
          <a:p>
            <a:r>
              <a:rPr lang="it-IT" sz="3600" b="1" smtClean="0">
                <a:solidFill>
                  <a:srgbClr val="002060"/>
                </a:solidFill>
              </a:rPr>
              <a:t>Giochi di potere</a:t>
            </a:r>
            <a:endParaRPr lang="it-IT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6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7504" y="4797152"/>
            <a:ext cx="838842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002060"/>
                </a:solidFill>
              </a:rPr>
              <a:t>Attivazione motoria e cognitiva grande </a:t>
            </a:r>
            <a:r>
              <a:rPr lang="it-IT" sz="4000" b="1" dirty="0" err="1" smtClean="0">
                <a:solidFill>
                  <a:srgbClr val="002060"/>
                </a:solidFill>
              </a:rPr>
              <a:t>coinvolgimento,proposte</a:t>
            </a:r>
            <a:r>
              <a:rPr lang="it-IT" sz="4000" b="1" dirty="0" smtClean="0">
                <a:solidFill>
                  <a:srgbClr val="002060"/>
                </a:solidFill>
              </a:rPr>
              <a:t> in cui sono tutti in movimento</a:t>
            </a:r>
            <a:endParaRPr lang="it-IT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7" y="1628800"/>
            <a:ext cx="676751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95736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3"/>
            <a:ext cx="16589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59585"/>
            <a:ext cx="1763687" cy="179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83832" y="4652987"/>
            <a:ext cx="5783378" cy="110799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sz="6600" b="1" dirty="0" smtClean="0">
                <a:solidFill>
                  <a:srgbClr val="002060"/>
                </a:solidFill>
              </a:rPr>
              <a:t>Giochi di potere</a:t>
            </a:r>
            <a:endParaRPr lang="it-IT" sz="6600" b="1" dirty="0">
              <a:solidFill>
                <a:srgbClr val="002060"/>
              </a:solidFill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19" y="5486401"/>
            <a:ext cx="14747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4" y="3476650"/>
            <a:ext cx="26336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2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95736" y="5013176"/>
            <a:ext cx="537980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C00000"/>
                </a:solidFill>
              </a:rPr>
              <a:t>Situazioni di gioco</a:t>
            </a:r>
            <a:endParaRPr lang="it-IT" sz="54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47864" y="4077072"/>
            <a:ext cx="2154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002060"/>
                </a:solidFill>
              </a:rPr>
              <a:t>10/15 m</a:t>
            </a:r>
            <a:endParaRPr lang="it-IT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2439" cy="6858000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4" y="5445224"/>
            <a:ext cx="82121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0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04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4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1143000"/>
          </a:xfrm>
        </p:spPr>
        <p:txBody>
          <a:bodyPr/>
          <a:lstStyle/>
          <a:p>
            <a:r>
              <a:rPr lang="it-IT" sz="3600" b="1" dirty="0" smtClean="0">
                <a:latin typeface="+mn-lt"/>
              </a:rPr>
              <a:t>OBIETTIVI DI APPRENDIMENTO E SVILUPPO DELLE </a:t>
            </a:r>
            <a:r>
              <a:rPr lang="it-IT" sz="3600" b="1" dirty="0" smtClean="0">
                <a:solidFill>
                  <a:srgbClr val="FF0000"/>
                </a:solidFill>
                <a:latin typeface="+mn-lt"/>
              </a:rPr>
              <a:t>CONOSCENZE</a:t>
            </a:r>
            <a:r>
              <a:rPr lang="it-IT" sz="3600" b="1" dirty="0" smtClean="0">
                <a:latin typeface="+mn-lt"/>
              </a:rPr>
              <a:t> A 8 ANNI</a:t>
            </a:r>
            <a:endParaRPr lang="it-IT" sz="36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600200"/>
            <a:ext cx="8208912" cy="5141168"/>
          </a:xfrm>
        </p:spPr>
        <p:txBody>
          <a:bodyPr>
            <a:normAutofit lnSpcReduction="10000"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la scoperta della palla e dell’attenzione al suo controllo in relazione con i primi riferimenti del gioco</a:t>
            </a:r>
          </a:p>
          <a:p>
            <a:r>
              <a:rPr lang="it-IT" sz="2800" b="1" dirty="0">
                <a:solidFill>
                  <a:srgbClr val="002060"/>
                </a:solidFill>
              </a:rPr>
              <a:t>la conoscenza dei fondamentali con la palla, palleggio – tiro – passaggio, scoprendone l’utilità come strumenti per lo sviluppo delle capacità motorie in relazione con i primi riferimenti del gioco;</a:t>
            </a:r>
          </a:p>
          <a:p>
            <a:r>
              <a:rPr lang="it-IT" sz="2800" b="1" dirty="0">
                <a:solidFill>
                  <a:srgbClr val="002060"/>
                </a:solidFill>
              </a:rPr>
              <a:t>la conoscenza dei fondamentali senza palla, in attacco e in difesa, scoprendone l’utilità come strumenti per lo sviluppo delle capacità motorie in relazione con i primi riferimenti del gioco.</a:t>
            </a:r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628800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2825751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4826551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3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04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17922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8914"/>
            <a:ext cx="11525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9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8676456" cy="1143000"/>
          </a:xfrm>
        </p:spPr>
        <p:txBody>
          <a:bodyPr/>
          <a:lstStyle/>
          <a:p>
            <a:r>
              <a:rPr lang="it-IT" sz="5400" b="1" dirty="0" smtClean="0">
                <a:latin typeface="+mn-lt"/>
              </a:rPr>
              <a:t/>
            </a:r>
            <a:br>
              <a:rPr lang="it-IT" sz="5400" b="1" dirty="0" smtClean="0">
                <a:latin typeface="+mn-lt"/>
              </a:rPr>
            </a:br>
            <a:r>
              <a:rPr lang="it-IT" sz="5400" b="1" dirty="0" smtClean="0">
                <a:latin typeface="+mn-lt"/>
              </a:rPr>
              <a:t>L’incontro </a:t>
            </a:r>
            <a:r>
              <a:rPr lang="it-IT" sz="5400" b="1" dirty="0">
                <a:latin typeface="+mn-lt"/>
              </a:rPr>
              <a:t>con il Minibasket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52839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74010"/>
            <a:ext cx="1296144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284985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7249"/>
            <a:ext cx="16224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00811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00" y="4903714"/>
            <a:ext cx="16224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24" y="4776714"/>
            <a:ext cx="10064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86" y="1647249"/>
            <a:ext cx="1385639" cy="120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6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4365104"/>
            <a:ext cx="8075240" cy="2035696"/>
          </a:xfrm>
        </p:spPr>
        <p:txBody>
          <a:bodyPr>
            <a:normAutofit fontScale="92500"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La scoperta dei </a:t>
            </a:r>
            <a:r>
              <a:rPr lang="it-IT" sz="4000" b="1" dirty="0">
                <a:solidFill>
                  <a:srgbClr val="C00000"/>
                </a:solidFill>
              </a:rPr>
              <a:t>fondamentali</a:t>
            </a:r>
            <a:r>
              <a:rPr lang="it-IT" sz="4000" b="1" dirty="0">
                <a:solidFill>
                  <a:srgbClr val="002060"/>
                </a:solidFill>
              </a:rPr>
              <a:t> e la loro importanza come </a:t>
            </a:r>
            <a:r>
              <a:rPr lang="it-IT" sz="4000" b="1" dirty="0">
                <a:solidFill>
                  <a:srgbClr val="C00000"/>
                </a:solidFill>
              </a:rPr>
              <a:t>strumenti</a:t>
            </a:r>
            <a:r>
              <a:rPr lang="it-IT" sz="4000" b="1" dirty="0">
                <a:solidFill>
                  <a:srgbClr val="002060"/>
                </a:solidFill>
              </a:rPr>
              <a:t> per lo sviluppo delle capacità motorie. </a:t>
            </a:r>
          </a:p>
          <a:p>
            <a:endParaRPr lang="it-IT" sz="4000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3285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13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641" y="0"/>
            <a:ext cx="21526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09" y="5016500"/>
            <a:ext cx="19812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0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789040"/>
            <a:ext cx="8892480" cy="2611760"/>
          </a:xfrm>
        </p:spPr>
        <p:txBody>
          <a:bodyPr>
            <a:normAutofit fontScale="92500" lnSpcReduction="20000"/>
          </a:bodyPr>
          <a:lstStyle/>
          <a:p>
            <a:endParaRPr lang="it-IT" sz="4800" b="1" dirty="0" smtClean="0"/>
          </a:p>
          <a:p>
            <a:pPr marL="114300" indent="0">
              <a:buNone/>
            </a:pPr>
            <a:r>
              <a:rPr lang="it-IT" sz="4800" dirty="0" smtClean="0">
                <a:solidFill>
                  <a:srgbClr val="002060"/>
                </a:solidFill>
              </a:rPr>
              <a:t>   </a:t>
            </a:r>
            <a:r>
              <a:rPr lang="it-IT" sz="4800" b="1" dirty="0" smtClean="0">
                <a:solidFill>
                  <a:srgbClr val="002060"/>
                </a:solidFill>
              </a:rPr>
              <a:t>il principio verticale delle </a:t>
            </a:r>
            <a:r>
              <a:rPr lang="it-IT" sz="4800" b="1" dirty="0" smtClean="0">
                <a:solidFill>
                  <a:srgbClr val="C00000"/>
                </a:solidFill>
              </a:rPr>
              <a:t>senso-percezioni</a:t>
            </a:r>
            <a:r>
              <a:rPr lang="it-IT" sz="4800" b="1" dirty="0" smtClean="0">
                <a:solidFill>
                  <a:srgbClr val="002060"/>
                </a:solidFill>
              </a:rPr>
              <a:t> e degli </a:t>
            </a:r>
            <a:r>
              <a:rPr lang="it-IT" sz="4800" b="1" dirty="0" smtClean="0">
                <a:solidFill>
                  <a:srgbClr val="C00000"/>
                </a:solidFill>
              </a:rPr>
              <a:t>schemi motori di base</a:t>
            </a:r>
            <a:endParaRPr lang="it-IT" sz="4800" b="1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72814"/>
            <a:ext cx="2592288" cy="22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C:\Users\pc\Desktop\Ale varie\1545222_947232928637030_164157626554917986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1628800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" y="-6749"/>
            <a:ext cx="15113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821" y="-6749"/>
            <a:ext cx="21526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821" y="5545000"/>
            <a:ext cx="2177445" cy="13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0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6632"/>
            <a:ext cx="8424936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it-IT" sz="4800" b="1" dirty="0" smtClean="0">
                <a:solidFill>
                  <a:srgbClr val="002060"/>
                </a:solidFill>
              </a:rPr>
              <a:t>Lo sviluppo delle </a:t>
            </a:r>
            <a:r>
              <a:rPr lang="it-IT" sz="4800" b="1" dirty="0" smtClean="0">
                <a:solidFill>
                  <a:srgbClr val="C00000"/>
                </a:solidFill>
              </a:rPr>
              <a:t>capacità coordinative</a:t>
            </a:r>
            <a:endParaRPr lang="it-IT" sz="4800" b="1" dirty="0">
              <a:solidFill>
                <a:srgbClr val="C00000"/>
              </a:solidFill>
            </a:endParaRPr>
          </a:p>
          <a:p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2176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C:\Users\pc\Desktop\Ale varie\bimbi eas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5" y="2209295"/>
            <a:ext cx="6749950" cy="336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51520" y="5775647"/>
            <a:ext cx="7365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5400" b="1" dirty="0">
                <a:solidFill>
                  <a:srgbClr val="002060"/>
                </a:solidFill>
              </a:rPr>
              <a:t>Generali e speciali</a:t>
            </a:r>
            <a:endParaRPr lang="it-IT" sz="5400" b="1" dirty="0">
              <a:solidFill>
                <a:srgbClr val="002060"/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76552"/>
            <a:ext cx="162718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618405"/>
            <a:ext cx="1195139" cy="101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0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b="1" dirty="0" smtClean="0">
                <a:latin typeface="+mn-lt"/>
              </a:rPr>
              <a:t>Utilizzo dei giochi di potere</a:t>
            </a:r>
            <a:endParaRPr lang="it-IT" sz="5400" b="1" dirty="0">
              <a:latin typeface="+mn-lt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006" y="1240885"/>
            <a:ext cx="1837477" cy="300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6048672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92278"/>
            <a:ext cx="8502949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2565"/>
            <a:ext cx="6323028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7" y="5656301"/>
            <a:ext cx="842486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6338728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1" y="1463228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2" y="2177033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3" y="3032125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" y="4365104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4" y="5865851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7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103</TotalTime>
  <Words>177</Words>
  <Application>Microsoft Office PowerPoint</Application>
  <PresentationFormat>Presentazione su schermo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Adiacente</vt:lpstr>
      <vt:lpstr>Presentazione standard di PowerPoint</vt:lpstr>
      <vt:lpstr>Presentazione standard di PowerPoint</vt:lpstr>
      <vt:lpstr>OBIETTIVI DI APPRENDIMENTO E SVILUPPO DELLE CONOSCENZE A 8 ANNI</vt:lpstr>
      <vt:lpstr>Presentazione standard di PowerPoint</vt:lpstr>
      <vt:lpstr> L’incontro con il Minibasket </vt:lpstr>
      <vt:lpstr>Presentazione standard di PowerPoint</vt:lpstr>
      <vt:lpstr>Presentazione standard di PowerPoint</vt:lpstr>
      <vt:lpstr>Presentazione standard di PowerPoint</vt:lpstr>
      <vt:lpstr>Utilizzo dei giochi di potere</vt:lpstr>
      <vt:lpstr> ATTENZIONE-LETTURA-SCELTA-DECISIONE:  </vt:lpstr>
      <vt:lpstr>Presentazione standard di PowerPoint</vt:lpstr>
      <vt:lpstr>La lezione di minibasket a 7/8 anni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pc</cp:lastModifiedBy>
  <cp:revision>11</cp:revision>
  <dcterms:created xsi:type="dcterms:W3CDTF">2017-05-22T08:53:44Z</dcterms:created>
  <dcterms:modified xsi:type="dcterms:W3CDTF">2017-05-22T10:37:37Z</dcterms:modified>
</cp:coreProperties>
</file>