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9" r:id="rId7"/>
    <p:sldId id="262" r:id="rId8"/>
    <p:sldId id="270" r:id="rId9"/>
    <p:sldId id="263" r:id="rId10"/>
    <p:sldId id="271" r:id="rId11"/>
    <p:sldId id="264" r:id="rId12"/>
    <p:sldId id="268" r:id="rId13"/>
    <p:sldId id="272" r:id="rId14"/>
    <p:sldId id="274" r:id="rId15"/>
    <p:sldId id="276" r:id="rId16"/>
    <p:sldId id="277" r:id="rId17"/>
    <p:sldId id="273" r:id="rId18"/>
    <p:sldId id="275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01C8-0BB4-4ECA-BB3E-44083EBD3B8B}" type="datetimeFigureOut">
              <a:rPr lang="it-IT" smtClean="0"/>
              <a:t>18/03/2018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4A087-ABDF-47FA-9B9D-061F6822B5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095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01C8-0BB4-4ECA-BB3E-44083EBD3B8B}" type="datetimeFigureOut">
              <a:rPr lang="it-IT" smtClean="0"/>
              <a:t>18/03/2018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4A087-ABDF-47FA-9B9D-061F6822B5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0092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01C8-0BB4-4ECA-BB3E-44083EBD3B8B}" type="datetimeFigureOut">
              <a:rPr lang="it-IT" smtClean="0"/>
              <a:t>18/03/2018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4A087-ABDF-47FA-9B9D-061F6822B5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1347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01C8-0BB4-4ECA-BB3E-44083EBD3B8B}" type="datetimeFigureOut">
              <a:rPr lang="it-IT" smtClean="0"/>
              <a:t>18/03/2018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4A087-ABDF-47FA-9B9D-061F6822B5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1807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01C8-0BB4-4ECA-BB3E-44083EBD3B8B}" type="datetimeFigureOut">
              <a:rPr lang="it-IT" smtClean="0"/>
              <a:t>18/03/2018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4A087-ABDF-47FA-9B9D-061F6822B5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8464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01C8-0BB4-4ECA-BB3E-44083EBD3B8B}" type="datetimeFigureOut">
              <a:rPr lang="it-IT" smtClean="0"/>
              <a:t>18/03/2018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4A087-ABDF-47FA-9B9D-061F6822B5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0125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01C8-0BB4-4ECA-BB3E-44083EBD3B8B}" type="datetimeFigureOut">
              <a:rPr lang="it-IT" smtClean="0"/>
              <a:t>18/03/2018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4A087-ABDF-47FA-9B9D-061F6822B5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1229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01C8-0BB4-4ECA-BB3E-44083EBD3B8B}" type="datetimeFigureOut">
              <a:rPr lang="it-IT" smtClean="0"/>
              <a:t>18/03/2018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4A087-ABDF-47FA-9B9D-061F6822B5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3709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01C8-0BB4-4ECA-BB3E-44083EBD3B8B}" type="datetimeFigureOut">
              <a:rPr lang="it-IT" smtClean="0"/>
              <a:t>18/03/2018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4A087-ABDF-47FA-9B9D-061F6822B5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1473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01C8-0BB4-4ECA-BB3E-44083EBD3B8B}" type="datetimeFigureOut">
              <a:rPr lang="it-IT" smtClean="0"/>
              <a:t>18/03/2018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4A087-ABDF-47FA-9B9D-061F6822B5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2504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01C8-0BB4-4ECA-BB3E-44083EBD3B8B}" type="datetimeFigureOut">
              <a:rPr lang="it-IT" smtClean="0"/>
              <a:t>18/03/2018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4A087-ABDF-47FA-9B9D-061F6822B5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643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C01C8-0BB4-4ECA-BB3E-44083EBD3B8B}" type="datetimeFigureOut">
              <a:rPr lang="it-IT" smtClean="0"/>
              <a:t>18/03/2018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4A087-ABDF-47FA-9B9D-061F6822B5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294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9.png"/><Relationship Id="rId7" Type="http://schemas.openxmlformats.org/officeDocument/2006/relationships/image" Target="../media/image19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0.png"/><Relationship Id="rId9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73550" y="1844824"/>
            <a:ext cx="7772400" cy="1470025"/>
          </a:xfrm>
        </p:spPr>
        <p:txBody>
          <a:bodyPr>
            <a:normAutofit/>
          </a:bodyPr>
          <a:lstStyle/>
          <a:p>
            <a:r>
              <a:rPr lang="it-IT" sz="5400" b="1" dirty="0" smtClean="0">
                <a:solidFill>
                  <a:srgbClr val="002060"/>
                </a:solidFill>
              </a:rPr>
              <a:t>IL MINIBASKET A 5-6 ANNI</a:t>
            </a:r>
            <a:endParaRPr lang="it-IT" sz="5400" b="1" dirty="0">
              <a:solidFill>
                <a:srgbClr val="00206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59632" y="3212976"/>
            <a:ext cx="6472808" cy="1440160"/>
          </a:xfrm>
        </p:spPr>
        <p:txBody>
          <a:bodyPr>
            <a:noAutofit/>
          </a:bodyPr>
          <a:lstStyle/>
          <a:p>
            <a:r>
              <a:rPr lang="it-IT" sz="4400" b="1" dirty="0" smtClean="0">
                <a:solidFill>
                  <a:srgbClr val="C00000"/>
                </a:solidFill>
              </a:rPr>
              <a:t>Parole chiave e punti forti </a:t>
            </a:r>
          </a:p>
          <a:p>
            <a:r>
              <a:rPr lang="it-IT" sz="4400" b="1" dirty="0" smtClean="0">
                <a:solidFill>
                  <a:srgbClr val="C00000"/>
                </a:solidFill>
              </a:rPr>
              <a:t>in ambito metodologico</a:t>
            </a:r>
            <a:endParaRPr lang="it-IT" sz="44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33842"/>
            <a:ext cx="215265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3" y="33842"/>
            <a:ext cx="1506537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25" y="5216280"/>
            <a:ext cx="1616075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254993"/>
            <a:ext cx="1616075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250708"/>
            <a:ext cx="1616075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216276"/>
            <a:ext cx="1616075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25" y="5250708"/>
            <a:ext cx="1616075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9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" y="0"/>
            <a:ext cx="1681871" cy="1556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837435"/>
            <a:ext cx="1616075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869159"/>
            <a:ext cx="1616075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869160"/>
            <a:ext cx="1616075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158" y="4869157"/>
            <a:ext cx="1616075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5" y="4837435"/>
            <a:ext cx="1616075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69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404664"/>
            <a:ext cx="8435280" cy="326896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it-IT" sz="4300" b="1" dirty="0" smtClean="0">
                <a:solidFill>
                  <a:srgbClr val="C00000"/>
                </a:solidFill>
              </a:rPr>
              <a:t>I tanti attrezzi utilizzati dovranno arricchire l’attività didattica dell’Istruttore, la palla (easy in particolare) dovrà essere lo strumento più ambito e maggiormente desiderato dai bambini.</a:t>
            </a:r>
          </a:p>
          <a:p>
            <a:endParaRPr lang="it-IT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450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3" y="2996953"/>
            <a:ext cx="2952328" cy="366347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494046"/>
            <a:ext cx="3168352" cy="308220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996953"/>
            <a:ext cx="2160240" cy="344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0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CARICO MOTORIO E CARICO COGNITIVO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14116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sz="4700" b="1" dirty="0" smtClean="0">
                <a:solidFill>
                  <a:srgbClr val="002060"/>
                </a:solidFill>
              </a:rPr>
              <a:t> i bambini vanno allenati. Questo comporta grande attenzione nella progettazione della lezione, per evitare cadute di tensione e del carico. Nel nostro </a:t>
            </a:r>
            <a:r>
              <a:rPr lang="it-IT" sz="4700" b="1" dirty="0" smtClean="0">
                <a:solidFill>
                  <a:srgbClr val="C00000"/>
                </a:solidFill>
              </a:rPr>
              <a:t>modello </a:t>
            </a:r>
            <a:r>
              <a:rPr lang="it-IT" sz="4700" b="1" dirty="0" err="1" smtClean="0">
                <a:solidFill>
                  <a:srgbClr val="C00000"/>
                </a:solidFill>
              </a:rPr>
              <a:t>neocognitivo</a:t>
            </a:r>
            <a:r>
              <a:rPr lang="it-IT" sz="4700" b="1" dirty="0" smtClean="0">
                <a:solidFill>
                  <a:srgbClr val="002060"/>
                </a:solidFill>
              </a:rPr>
              <a:t>, le funzioni cognitive ed esecutive vanno sempre sollecitate in vista dei traguardi finali (</a:t>
            </a:r>
            <a:r>
              <a:rPr lang="it-IT" sz="4700" b="1" dirty="0" smtClean="0">
                <a:solidFill>
                  <a:srgbClr val="C00000"/>
                </a:solidFill>
              </a:rPr>
              <a:t>bambino autonomo e responsabile=competente</a:t>
            </a:r>
            <a:r>
              <a:rPr lang="it-IT" sz="4700" b="1" dirty="0" smtClean="0">
                <a:solidFill>
                  <a:srgbClr val="002060"/>
                </a:solidFill>
              </a:rPr>
              <a:t>).</a:t>
            </a:r>
          </a:p>
          <a:p>
            <a:endParaRPr lang="it-IT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1" y="5927785"/>
            <a:ext cx="1008112" cy="930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7" y="1657398"/>
            <a:ext cx="611559" cy="4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177" y="1126058"/>
            <a:ext cx="1557894" cy="1222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50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4581128"/>
            <a:ext cx="8291264" cy="12241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6600" b="1" dirty="0" smtClean="0">
                <a:solidFill>
                  <a:srgbClr val="C00000"/>
                </a:solidFill>
              </a:rPr>
              <a:t>Come strutturarla???</a:t>
            </a:r>
            <a:endParaRPr lang="it-IT" sz="6600" b="1" dirty="0">
              <a:solidFill>
                <a:srgbClr val="C000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8" y="980728"/>
            <a:ext cx="7632848" cy="2345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089" y="3094501"/>
            <a:ext cx="134778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48524"/>
            <a:ext cx="1152525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991188"/>
            <a:ext cx="1152525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3051837"/>
            <a:ext cx="1152525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152444"/>
            <a:ext cx="1152525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0"/>
            <a:ext cx="21526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" y="1"/>
            <a:ext cx="1324388" cy="1268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47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925" y="33148"/>
            <a:ext cx="2152075" cy="142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" y="0"/>
            <a:ext cx="1322387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51520" y="1412776"/>
            <a:ext cx="1577483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002060"/>
                </a:solidFill>
              </a:rPr>
              <a:t>DURATA</a:t>
            </a:r>
            <a:endParaRPr lang="it-IT" sz="3200" b="1" dirty="0">
              <a:solidFill>
                <a:srgbClr val="002060"/>
              </a:solidFill>
            </a:endParaRPr>
          </a:p>
        </p:txBody>
      </p:sp>
      <p:sp>
        <p:nvSpPr>
          <p:cNvPr id="5" name="Freccia a destra 4"/>
          <p:cNvSpPr/>
          <p:nvPr/>
        </p:nvSpPr>
        <p:spPr>
          <a:xfrm>
            <a:off x="2243533" y="1462847"/>
            <a:ext cx="489204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3131840" y="1444422"/>
            <a:ext cx="1242648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002060"/>
                </a:solidFill>
              </a:rPr>
              <a:t>1 ORA</a:t>
            </a:r>
            <a:endParaRPr lang="it-IT" sz="3200" b="1" dirty="0">
              <a:solidFill>
                <a:srgbClr val="00206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61686" y="2479050"/>
            <a:ext cx="1777987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002060"/>
                </a:solidFill>
              </a:rPr>
              <a:t>CONTESTO</a:t>
            </a:r>
            <a:endParaRPr lang="it-IT" sz="2800" b="1" dirty="0">
              <a:solidFill>
                <a:srgbClr val="002060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023" y="2459345"/>
            <a:ext cx="5175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3275856" y="2438419"/>
            <a:ext cx="5582362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002060"/>
                </a:solidFill>
              </a:rPr>
              <a:t>MISSIONE,AVVENTURA,FAVOLA</a:t>
            </a:r>
            <a:endParaRPr lang="it-IT" sz="3200" b="1" dirty="0">
              <a:solidFill>
                <a:srgbClr val="00206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61686" y="3356799"/>
            <a:ext cx="2034724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002060"/>
                </a:solidFill>
              </a:rPr>
              <a:t>OBIETTIVO</a:t>
            </a:r>
            <a:endParaRPr lang="it-IT" sz="3200" b="1" dirty="0">
              <a:solidFill>
                <a:srgbClr val="002060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058" y="3377723"/>
            <a:ext cx="5175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3171986" y="3377723"/>
            <a:ext cx="4645374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002060"/>
                </a:solidFill>
              </a:rPr>
              <a:t>Capacità senso-percettive </a:t>
            </a:r>
          </a:p>
          <a:p>
            <a:r>
              <a:rPr lang="it-IT" sz="3200" b="1" dirty="0">
                <a:solidFill>
                  <a:srgbClr val="002060"/>
                </a:solidFill>
              </a:rPr>
              <a:t>S</a:t>
            </a:r>
            <a:r>
              <a:rPr lang="it-IT" sz="3200" b="1" dirty="0" smtClean="0">
                <a:solidFill>
                  <a:srgbClr val="002060"/>
                </a:solidFill>
              </a:rPr>
              <a:t>chemi motori di base</a:t>
            </a:r>
          </a:p>
          <a:p>
            <a:r>
              <a:rPr lang="it-IT" sz="3200" b="1" dirty="0" smtClean="0">
                <a:solidFill>
                  <a:srgbClr val="002060"/>
                </a:solidFill>
              </a:rPr>
              <a:t>La palla</a:t>
            </a:r>
            <a:endParaRPr lang="it-IT" sz="3200" b="1" dirty="0">
              <a:solidFill>
                <a:srgbClr val="00206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51520" y="5373216"/>
            <a:ext cx="3391057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002060"/>
                </a:solidFill>
              </a:rPr>
              <a:t>SITUAZIONI GIOCO</a:t>
            </a:r>
            <a:endParaRPr lang="it-IT" sz="3200" b="1" dirty="0">
              <a:solidFill>
                <a:srgbClr val="002060"/>
              </a:solidFill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348" y="5394140"/>
            <a:ext cx="5175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4753540" y="5352290"/>
            <a:ext cx="1482265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002060"/>
                </a:solidFill>
              </a:rPr>
              <a:t>APERTE</a:t>
            </a:r>
            <a:endParaRPr lang="it-IT" sz="3200" b="1" dirty="0">
              <a:solidFill>
                <a:srgbClr val="002060"/>
              </a:solidFill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157192"/>
            <a:ext cx="134778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731" y="986356"/>
            <a:ext cx="1152525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88" y="4130652"/>
            <a:ext cx="1152525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4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2060"/>
                </a:solidFill>
              </a:rPr>
              <a:t>Fasi della lezione</a:t>
            </a:r>
            <a:endParaRPr lang="it-IT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322947" cy="1268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0"/>
            <a:ext cx="215265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285599" y="1472668"/>
            <a:ext cx="6584175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4400" b="1" dirty="0" smtClean="0">
                <a:solidFill>
                  <a:srgbClr val="002060"/>
                </a:solidFill>
              </a:rPr>
              <a:t>FASE UNICA DEL CONTESTO</a:t>
            </a:r>
          </a:p>
          <a:p>
            <a:r>
              <a:rPr lang="it-IT" sz="4400" b="1" dirty="0" smtClean="0">
                <a:solidFill>
                  <a:srgbClr val="002060"/>
                </a:solidFill>
              </a:rPr>
              <a:t>                40 minuti</a:t>
            </a:r>
            <a:endParaRPr lang="it-IT" sz="4400" b="1" dirty="0">
              <a:solidFill>
                <a:srgbClr val="00206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715638" y="3140968"/>
            <a:ext cx="3724096" cy="175432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5400" b="1" dirty="0" smtClean="0">
                <a:solidFill>
                  <a:srgbClr val="002060"/>
                </a:solidFill>
              </a:rPr>
              <a:t>Gioco ponte</a:t>
            </a:r>
          </a:p>
          <a:p>
            <a:r>
              <a:rPr lang="it-IT" sz="5400" b="1" dirty="0" smtClean="0">
                <a:solidFill>
                  <a:srgbClr val="002060"/>
                </a:solidFill>
              </a:rPr>
              <a:t>    </a:t>
            </a:r>
            <a:r>
              <a:rPr lang="it-IT" sz="4800" b="1" dirty="0" smtClean="0">
                <a:solidFill>
                  <a:srgbClr val="002060"/>
                </a:solidFill>
              </a:rPr>
              <a:t>10 minuti</a:t>
            </a:r>
            <a:endParaRPr lang="it-IT" sz="4800" b="1" dirty="0">
              <a:solidFill>
                <a:srgbClr val="00206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512490" y="5085184"/>
            <a:ext cx="2419252" cy="1600438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it-IT" sz="5400" b="1" dirty="0" smtClean="0">
                <a:solidFill>
                  <a:srgbClr val="002060"/>
                </a:solidFill>
              </a:rPr>
              <a:t>Partita</a:t>
            </a:r>
          </a:p>
          <a:p>
            <a:r>
              <a:rPr lang="it-IT" sz="4400" b="1" dirty="0" smtClean="0">
                <a:solidFill>
                  <a:srgbClr val="002060"/>
                </a:solidFill>
              </a:rPr>
              <a:t>10 minuti</a:t>
            </a:r>
            <a:endParaRPr lang="it-IT" sz="4400" b="1" dirty="0">
              <a:solidFill>
                <a:srgbClr val="00206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85694"/>
            <a:ext cx="134778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511" y="4279038"/>
            <a:ext cx="1152525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60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6600" b="1" dirty="0" smtClean="0">
                <a:solidFill>
                  <a:srgbClr val="002060"/>
                </a:solidFill>
              </a:rPr>
              <a:t>La partita</a:t>
            </a:r>
            <a:endParaRPr lang="it-IT" sz="66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164"/>
            <a:ext cx="1322947" cy="1268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817"/>
            <a:ext cx="215265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339752" y="1844824"/>
            <a:ext cx="15022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 smtClean="0">
                <a:solidFill>
                  <a:srgbClr val="002060"/>
                </a:solidFill>
              </a:rPr>
              <a:t>2 vs 2</a:t>
            </a:r>
            <a:endParaRPr lang="it-IT" sz="4400" b="1" dirty="0">
              <a:solidFill>
                <a:srgbClr val="00206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37" y="1958081"/>
            <a:ext cx="5175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5220072" y="1844822"/>
            <a:ext cx="2342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 smtClean="0">
                <a:solidFill>
                  <a:srgbClr val="002060"/>
                </a:solidFill>
              </a:rPr>
              <a:t>In campo</a:t>
            </a:r>
            <a:endParaRPr lang="it-IT" sz="4400" b="1" dirty="0">
              <a:solidFill>
                <a:srgbClr val="00206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340561" y="2659797"/>
            <a:ext cx="4980402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4000" b="1" dirty="0" smtClean="0">
                <a:solidFill>
                  <a:srgbClr val="002060"/>
                </a:solidFill>
              </a:rPr>
              <a:t>Situazione emozionale</a:t>
            </a:r>
            <a:endParaRPr lang="it-IT" sz="4000" b="1" dirty="0">
              <a:solidFill>
                <a:srgbClr val="00206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11560" y="3789040"/>
            <a:ext cx="38196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 smtClean="0">
                <a:solidFill>
                  <a:srgbClr val="002060"/>
                </a:solidFill>
              </a:rPr>
              <a:t>Proposta-gioco </a:t>
            </a:r>
            <a:endParaRPr lang="it-IT" sz="4400" b="1" dirty="0">
              <a:solidFill>
                <a:srgbClr val="00206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195" y="3902297"/>
            <a:ext cx="512763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4943958" y="3808586"/>
            <a:ext cx="39403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 smtClean="0">
                <a:solidFill>
                  <a:srgbClr val="002060"/>
                </a:solidFill>
              </a:rPr>
              <a:t>Fuori dal campo</a:t>
            </a:r>
            <a:endParaRPr lang="it-IT" sz="4400" b="1" dirty="0">
              <a:solidFill>
                <a:srgbClr val="00206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49914" y="4495963"/>
            <a:ext cx="8099140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4400" b="1" dirty="0" smtClean="0">
                <a:solidFill>
                  <a:srgbClr val="002060"/>
                </a:solidFill>
              </a:rPr>
              <a:t>Situazione funzionale all’obiettivo</a:t>
            </a:r>
            <a:endParaRPr lang="it-IT" sz="4400" b="1" dirty="0">
              <a:solidFill>
                <a:srgbClr val="00206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297997" y="5492389"/>
            <a:ext cx="5002973" cy="11079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6600" b="1" dirty="0" smtClean="0">
                <a:solidFill>
                  <a:srgbClr val="002060"/>
                </a:solidFill>
              </a:rPr>
              <a:t>Tutti coinvolti</a:t>
            </a:r>
            <a:endParaRPr lang="it-IT" sz="6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812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528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4664"/>
            <a:ext cx="7560840" cy="5328592"/>
          </a:xfrm>
        </p:spPr>
      </p:pic>
      <p:sp>
        <p:nvSpPr>
          <p:cNvPr id="7" name="CasellaDiTesto 6"/>
          <p:cNvSpPr txBox="1"/>
          <p:nvPr/>
        </p:nvSpPr>
        <p:spPr>
          <a:xfrm>
            <a:off x="899592" y="5636294"/>
            <a:ext cx="74313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600" b="1" dirty="0" smtClean="0">
                <a:solidFill>
                  <a:srgbClr val="C00000"/>
                </a:solidFill>
              </a:rPr>
              <a:t>SI VA IN PALESTRA!!!</a:t>
            </a:r>
            <a:endParaRPr lang="it-IT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18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8282" y="332656"/>
            <a:ext cx="6812173" cy="792088"/>
          </a:xfrm>
        </p:spPr>
        <p:txBody>
          <a:bodyPr/>
          <a:lstStyle/>
          <a:p>
            <a:r>
              <a:rPr lang="it-IT" b="1" dirty="0">
                <a:solidFill>
                  <a:srgbClr val="002060"/>
                </a:solidFill>
              </a:rPr>
              <a:t>P</a:t>
            </a:r>
            <a:r>
              <a:rPr lang="it-IT" b="1" dirty="0" smtClean="0">
                <a:solidFill>
                  <a:srgbClr val="002060"/>
                </a:solidFill>
              </a:rPr>
              <a:t>arole chiave e punti forti </a:t>
            </a:r>
            <a:endParaRPr lang="it-IT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659" y="0"/>
            <a:ext cx="2152075" cy="1085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78437"/>
            <a:ext cx="1511300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47162"/>
            <a:ext cx="529208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165" y="3553871"/>
            <a:ext cx="1616075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79512" y="1573617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/>
          </a:p>
          <a:p>
            <a:r>
              <a:rPr lang="it-IT" sz="3600" b="1" dirty="0" smtClean="0">
                <a:solidFill>
                  <a:srgbClr val="C00000"/>
                </a:solidFill>
              </a:rPr>
              <a:t>Carta di identità del modello</a:t>
            </a:r>
          </a:p>
          <a:p>
            <a:r>
              <a:rPr lang="it-IT" sz="3600" b="1" dirty="0" smtClean="0">
                <a:solidFill>
                  <a:srgbClr val="C00000"/>
                </a:solidFill>
              </a:rPr>
              <a:t>Punti irrinunciabili di un percorso</a:t>
            </a:r>
          </a:p>
          <a:p>
            <a:r>
              <a:rPr lang="it-IT" sz="3600" b="1" dirty="0" smtClean="0">
                <a:solidFill>
                  <a:srgbClr val="C00000"/>
                </a:solidFill>
              </a:rPr>
              <a:t>Coerente coniugazione di teoria e pratica</a:t>
            </a:r>
            <a:endParaRPr lang="it-IT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6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6348" y="-14242"/>
            <a:ext cx="8363272" cy="2021086"/>
          </a:xfrm>
        </p:spPr>
        <p:txBody>
          <a:bodyPr>
            <a:normAutofit fontScale="90000"/>
          </a:bodyPr>
          <a:lstStyle/>
          <a:p>
            <a:r>
              <a:rPr lang="it-IT" sz="4000" b="1" dirty="0" smtClean="0">
                <a:solidFill>
                  <a:srgbClr val="002060"/>
                </a:solidFill>
              </a:rPr>
              <a:t/>
            </a:r>
            <a:br>
              <a:rPr lang="it-IT" sz="4000" b="1" dirty="0" smtClean="0">
                <a:solidFill>
                  <a:srgbClr val="002060"/>
                </a:solidFill>
              </a:rPr>
            </a:br>
            <a:r>
              <a:rPr lang="it-IT" sz="4000" b="1" dirty="0" smtClean="0">
                <a:solidFill>
                  <a:srgbClr val="002060"/>
                </a:solidFill>
              </a:rPr>
              <a:t>OBIETTIVI DI APPRENDIMENTO E SVILUPPO DELLE PRIME CONOSCENZE</a:t>
            </a:r>
            <a:br>
              <a:rPr lang="it-IT" sz="4000" b="1" dirty="0" smtClean="0">
                <a:solidFill>
                  <a:srgbClr val="002060"/>
                </a:solidFill>
              </a:rPr>
            </a:br>
            <a:r>
              <a:rPr lang="it-IT" sz="4000" b="1" dirty="0" smtClean="0">
                <a:solidFill>
                  <a:srgbClr val="002060"/>
                </a:solidFill>
              </a:rPr>
              <a:t> A 6 ANNI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269"/>
            <a:ext cx="1511939" cy="157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116" y="5772150"/>
            <a:ext cx="21526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467544" y="1988840"/>
            <a:ext cx="79208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 smtClean="0">
                <a:solidFill>
                  <a:srgbClr val="C00000"/>
                </a:solidFill>
              </a:rPr>
              <a:t>la palla, nelle sue diverse tipologie, come strumento di gioco;</a:t>
            </a:r>
          </a:p>
          <a:p>
            <a:r>
              <a:rPr lang="it-IT" sz="3200" b="1" dirty="0" smtClean="0">
                <a:solidFill>
                  <a:srgbClr val="C00000"/>
                </a:solidFill>
              </a:rPr>
              <a:t>il lanciare/tirare a canestro come momento fondante dell’azione di gioco;</a:t>
            </a:r>
          </a:p>
          <a:p>
            <a:r>
              <a:rPr lang="it-IT" sz="3200" b="1" dirty="0" smtClean="0">
                <a:solidFill>
                  <a:srgbClr val="C00000"/>
                </a:solidFill>
              </a:rPr>
              <a:t>il provare a palleggiare come movimento fondante dello spostamento nel corso delle azione di gioco</a:t>
            </a:r>
            <a:endParaRPr lang="it-IT" sz="3200" b="1" dirty="0">
              <a:solidFill>
                <a:srgbClr val="C00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6" y="2132856"/>
            <a:ext cx="447998" cy="40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6" y="3026569"/>
            <a:ext cx="4508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1" y="4077072"/>
            <a:ext cx="4508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08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985001" cy="2160240"/>
          </a:xfrm>
        </p:spPr>
        <p:txBody>
          <a:bodyPr>
            <a:noAutofit/>
          </a:bodyPr>
          <a:lstStyle/>
          <a:p>
            <a:r>
              <a:rPr lang="it-IT" sz="6000" b="1" dirty="0" smtClean="0">
                <a:solidFill>
                  <a:srgbClr val="002060"/>
                </a:solidFill>
              </a:rPr>
              <a:t>La lezione di minibasket</a:t>
            </a:r>
            <a:br>
              <a:rPr lang="it-IT" sz="6000" b="1" dirty="0" smtClean="0">
                <a:solidFill>
                  <a:srgbClr val="002060"/>
                </a:solidFill>
              </a:rPr>
            </a:br>
            <a:r>
              <a:rPr lang="it-IT" sz="6000" b="1" dirty="0" smtClean="0">
                <a:solidFill>
                  <a:srgbClr val="002060"/>
                </a:solidFill>
              </a:rPr>
              <a:t>a 5-6 anni</a:t>
            </a:r>
            <a:br>
              <a:rPr lang="it-IT" sz="6000" b="1" dirty="0" smtClean="0">
                <a:solidFill>
                  <a:srgbClr val="002060"/>
                </a:solidFill>
              </a:rPr>
            </a:br>
            <a:r>
              <a:rPr lang="it-IT" sz="6000" b="1" dirty="0" smtClean="0">
                <a:solidFill>
                  <a:srgbClr val="002060"/>
                </a:solidFill>
              </a:rPr>
              <a:t>prime conoscenze</a:t>
            </a:r>
            <a:endParaRPr lang="it-IT" sz="6000" b="1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5772150"/>
            <a:ext cx="21526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" y="5295984"/>
            <a:ext cx="1618275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051495" y="3356992"/>
            <a:ext cx="645721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b="1" dirty="0" smtClean="0">
                <a:solidFill>
                  <a:srgbClr val="C00000"/>
                </a:solidFill>
              </a:rPr>
              <a:t>Punti di riferimento</a:t>
            </a:r>
          </a:p>
          <a:p>
            <a:pPr algn="ctr"/>
            <a:r>
              <a:rPr lang="it-IT" sz="6000" b="1" dirty="0" smtClean="0">
                <a:solidFill>
                  <a:srgbClr val="C00000"/>
                </a:solidFill>
              </a:rPr>
              <a:t> per l’istruttore</a:t>
            </a:r>
            <a:endParaRPr lang="it-IT" sz="6000" b="1" dirty="0">
              <a:solidFill>
                <a:srgbClr val="C0000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712" y="1052736"/>
            <a:ext cx="1152525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201" y="2420888"/>
            <a:ext cx="648072" cy="64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146181"/>
            <a:ext cx="1152525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655" y="4725144"/>
            <a:ext cx="6461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25" y="1052736"/>
            <a:ext cx="1348231" cy="121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90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7524" y="1844824"/>
            <a:ext cx="8568952" cy="129614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it-IT" sz="5200" b="1" dirty="0" smtClean="0">
                <a:solidFill>
                  <a:srgbClr val="C00000"/>
                </a:solidFill>
              </a:rPr>
              <a:t>Contesti che stimolino la loro costante attenzione.</a:t>
            </a: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002604" y="3645024"/>
            <a:ext cx="49528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b="1" dirty="0" smtClean="0">
                <a:solidFill>
                  <a:srgbClr val="002060"/>
                </a:solidFill>
              </a:rPr>
              <a:t>AFFABULAZIONE</a:t>
            </a:r>
            <a:endParaRPr lang="it-IT" sz="5400" b="1" dirty="0">
              <a:solidFill>
                <a:srgbClr val="002060"/>
              </a:solidFill>
            </a:endParaRPr>
          </a:p>
        </p:txBody>
      </p:sp>
      <p:sp>
        <p:nvSpPr>
          <p:cNvPr id="5" name="Freccia in giù 4"/>
          <p:cNvSpPr/>
          <p:nvPr/>
        </p:nvSpPr>
        <p:spPr>
          <a:xfrm>
            <a:off x="3984532" y="4869160"/>
            <a:ext cx="484632" cy="6009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1795912" y="5589240"/>
            <a:ext cx="53662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 smtClean="0">
                <a:solidFill>
                  <a:srgbClr val="0070C0"/>
                </a:solidFill>
              </a:rPr>
              <a:t>STRATEGIA DIDATTICA</a:t>
            </a:r>
            <a:endParaRPr lang="it-IT" sz="4400" b="1" dirty="0">
              <a:solidFill>
                <a:srgbClr val="0070C0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1983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4508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32" y="1914134"/>
            <a:ext cx="4508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5" y="4365104"/>
            <a:ext cx="2114327" cy="131310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56" y="2625404"/>
            <a:ext cx="1465064" cy="148128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007" y="4661618"/>
            <a:ext cx="1735868" cy="203318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011" y="2625404"/>
            <a:ext cx="1932864" cy="173970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626" y="2998267"/>
            <a:ext cx="2112785" cy="73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18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60"/>
            <a:ext cx="1979797" cy="1836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96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4725144"/>
            <a:ext cx="8291264" cy="190080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sz="4000" b="1" dirty="0" smtClean="0">
                <a:solidFill>
                  <a:srgbClr val="C00000"/>
                </a:solidFill>
              </a:rPr>
              <a:t>Tutti i bambini coinvolti nelle attività da svolgere, evitando tempi lunghi e pause eccessiva d’attesa (attenzione al carico)</a:t>
            </a:r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9160"/>
            <a:ext cx="4508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4" y="188640"/>
            <a:ext cx="8889762" cy="454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6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8" y="0"/>
            <a:ext cx="1818928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1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3573016"/>
            <a:ext cx="8712968" cy="31683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4000" b="1" dirty="0" smtClean="0">
                <a:solidFill>
                  <a:srgbClr val="C00000"/>
                </a:solidFill>
              </a:rPr>
              <a:t>     La partecipazione motivazionale deve essere sostenuta da “</a:t>
            </a:r>
            <a:r>
              <a:rPr lang="it-IT" sz="4000" b="1" dirty="0" smtClean="0">
                <a:solidFill>
                  <a:srgbClr val="002060"/>
                </a:solidFill>
              </a:rPr>
              <a:t>attivatori</a:t>
            </a:r>
            <a:r>
              <a:rPr lang="it-IT" sz="4000" b="1" dirty="0" smtClean="0">
                <a:solidFill>
                  <a:srgbClr val="C00000"/>
                </a:solidFill>
              </a:rPr>
              <a:t> </a:t>
            </a:r>
            <a:r>
              <a:rPr lang="it-IT" sz="4000" b="1" dirty="0" smtClean="0">
                <a:solidFill>
                  <a:srgbClr val="002060"/>
                </a:solidFill>
              </a:rPr>
              <a:t>emozionali</a:t>
            </a:r>
            <a:r>
              <a:rPr lang="it-IT" sz="4000" b="1" dirty="0" smtClean="0">
                <a:solidFill>
                  <a:srgbClr val="C00000"/>
                </a:solidFill>
              </a:rPr>
              <a:t>” (qualcuno o qualcosa da cui scappare) che, all’interno del contesto proposto, danno vita emotiva ai giochi. </a:t>
            </a:r>
          </a:p>
          <a:p>
            <a:endParaRPr lang="it-IT" sz="4000" b="1" dirty="0" smtClean="0"/>
          </a:p>
          <a:p>
            <a:endParaRPr lang="it-IT" sz="4000" b="1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55" y="3789040"/>
            <a:ext cx="4508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975" y="227808"/>
            <a:ext cx="2016224" cy="122413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628800"/>
            <a:ext cx="1403648" cy="206084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53" y="227808"/>
            <a:ext cx="1793459" cy="32732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32048"/>
            <a:ext cx="3888432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2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291</Words>
  <Application>Microsoft Office PowerPoint</Application>
  <PresentationFormat>Presentazione su schermo (4:3)</PresentationFormat>
  <Paragraphs>50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Tema di Office</vt:lpstr>
      <vt:lpstr>IL MINIBASKET A 5-6 ANNI</vt:lpstr>
      <vt:lpstr>Parole chiave e punti forti </vt:lpstr>
      <vt:lpstr> OBIETTIVI DI APPRENDIMENTO E SVILUPPO DELLE PRIME CONOSCENZE  A 6 ANNI </vt:lpstr>
      <vt:lpstr>La lezione di minibasket a 5-6 anni prime conoscenze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CARICO MOTORIO E CARICO COGNITIVO</vt:lpstr>
      <vt:lpstr>Presentazione standard di PowerPoint</vt:lpstr>
      <vt:lpstr>Presentazione standard di PowerPoint</vt:lpstr>
      <vt:lpstr>Fasi della lezione</vt:lpstr>
      <vt:lpstr>La partita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MINIBASKET A 5-6 ANNI</dc:title>
  <dc:creator>pc</dc:creator>
  <cp:lastModifiedBy>pc</cp:lastModifiedBy>
  <cp:revision>18</cp:revision>
  <dcterms:created xsi:type="dcterms:W3CDTF">2017-05-17T08:35:08Z</dcterms:created>
  <dcterms:modified xsi:type="dcterms:W3CDTF">2018-03-18T15:19:00Z</dcterms:modified>
</cp:coreProperties>
</file>