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6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1DDE57-E09B-4194-AFB1-EA24A701120E}" type="datetimeFigureOut">
              <a:rPr lang="it-IT" smtClean="0"/>
              <a:pPr/>
              <a:t>13/01/2019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D2991F-8948-4F86-84F3-BBEF8C6AD8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Geoffrey </a:t>
            </a:r>
            <a:r>
              <a:rPr lang="it-IT" dirty="0" err="1" smtClean="0"/>
              <a:t>Chaucer</a:t>
            </a:r>
            <a:r>
              <a:rPr lang="it-IT" dirty="0" smtClean="0"/>
              <a:t> and </a:t>
            </a:r>
            <a:r>
              <a:rPr lang="it-IT" i="1" dirty="0" smtClean="0"/>
              <a:t>The </a:t>
            </a:r>
            <a:r>
              <a:rPr lang="it-IT" i="1" dirty="0" err="1" smtClean="0"/>
              <a:t>Caterbury</a:t>
            </a:r>
            <a:r>
              <a:rPr lang="it-IT" i="1" dirty="0" smtClean="0"/>
              <a:t> </a:t>
            </a:r>
            <a:r>
              <a:rPr lang="it-IT" i="1" dirty="0" err="1" smtClean="0"/>
              <a:t>Tales</a:t>
            </a:r>
            <a:endParaRPr lang="it-IT" i="1" dirty="0"/>
          </a:p>
        </p:txBody>
      </p:sp>
      <p:pic>
        <p:nvPicPr>
          <p:cNvPr id="1026" name="Picture 2" descr="C:\Users\Sandra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6336703" cy="2495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 sum up…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72000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Was</a:t>
            </a:r>
            <a:r>
              <a:rPr lang="it-IT" dirty="0" smtClean="0"/>
              <a:t> Chaucer </a:t>
            </a:r>
            <a:r>
              <a:rPr lang="it-IT" dirty="0" err="1" smtClean="0"/>
              <a:t>exclusively</a:t>
            </a:r>
            <a:r>
              <a:rPr lang="it-IT" dirty="0" smtClean="0"/>
              <a:t> a </a:t>
            </a:r>
            <a:r>
              <a:rPr lang="it-IT" dirty="0" err="1" smtClean="0"/>
              <a:t>poet</a:t>
            </a:r>
            <a:r>
              <a:rPr lang="it-IT" dirty="0" smtClean="0"/>
              <a:t> in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lifetime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are the </a:t>
            </a:r>
            <a:r>
              <a:rPr lang="it-IT" dirty="0" err="1" smtClean="0"/>
              <a:t>literary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r>
              <a:rPr lang="it-IT" dirty="0" smtClean="0"/>
              <a:t> of </a:t>
            </a:r>
            <a:r>
              <a:rPr lang="it-IT" dirty="0" err="1" smtClean="0"/>
              <a:t>Chaucer’s</a:t>
            </a:r>
            <a:r>
              <a:rPr lang="it-IT" dirty="0" smtClean="0"/>
              <a:t> production?</a:t>
            </a:r>
          </a:p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i="1" dirty="0" smtClean="0"/>
              <a:t>The Canterbury </a:t>
            </a:r>
            <a:r>
              <a:rPr lang="it-IT" i="1" dirty="0" err="1" smtClean="0"/>
              <a:t>Tales</a:t>
            </a:r>
            <a:r>
              <a:rPr lang="it-IT" i="1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an </a:t>
            </a:r>
            <a:r>
              <a:rPr lang="it-IT" i="1" dirty="0" err="1" smtClean="0"/>
              <a:t>estates</a:t>
            </a:r>
            <a:r>
              <a:rPr lang="it-IT" i="1" dirty="0" smtClean="0"/>
              <a:t> satire</a:t>
            </a:r>
            <a:r>
              <a:rPr lang="it-IT" dirty="0" smtClean="0"/>
              <a:t>? </a:t>
            </a:r>
          </a:p>
          <a:p>
            <a:r>
              <a:rPr lang="it-IT" dirty="0" smtClean="0"/>
              <a:t>How are the </a:t>
            </a:r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framework</a:t>
            </a:r>
            <a:r>
              <a:rPr lang="it-IT" dirty="0" smtClean="0"/>
              <a:t> of </a:t>
            </a:r>
            <a:r>
              <a:rPr lang="it-IT" i="1" dirty="0" smtClean="0"/>
              <a:t>The Canterbury </a:t>
            </a:r>
            <a:r>
              <a:rPr lang="it-IT" i="1" dirty="0" err="1" smtClean="0"/>
              <a:t>Tales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i="1" dirty="0" smtClean="0"/>
              <a:t>Canterbury </a:t>
            </a:r>
            <a:r>
              <a:rPr lang="it-IT" i="1" dirty="0" err="1" smtClean="0"/>
              <a:t>Cathedral</a:t>
            </a:r>
            <a:r>
              <a:rPr lang="it-IT" i="1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destination</a:t>
            </a:r>
            <a:r>
              <a:rPr lang="it-IT" dirty="0" smtClean="0"/>
              <a:t>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pilgrimage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by Chaucer in the C. T.?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allegorical</a:t>
            </a:r>
            <a:r>
              <a:rPr lang="it-IT" dirty="0" smtClean="0"/>
              <a:t> </a:t>
            </a:r>
            <a:r>
              <a:rPr lang="it-IT" dirty="0" err="1" smtClean="0"/>
              <a:t>meaning</a:t>
            </a:r>
            <a:r>
              <a:rPr lang="it-IT" dirty="0" smtClean="0"/>
              <a:t> of </a:t>
            </a:r>
            <a:r>
              <a:rPr lang="it-IT" i="1" dirty="0" smtClean="0"/>
              <a:t>The Canterbury </a:t>
            </a:r>
            <a:r>
              <a:rPr lang="it-IT" i="1" dirty="0" err="1" smtClean="0"/>
              <a:t>Tales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80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758952"/>
          </a:xfrm>
        </p:spPr>
        <p:txBody>
          <a:bodyPr/>
          <a:lstStyle/>
          <a:p>
            <a:r>
              <a:rPr lang="it-IT" i="1" dirty="0" smtClean="0"/>
              <a:t>April </a:t>
            </a:r>
            <a:r>
              <a:rPr lang="it-IT" i="1" dirty="0" err="1" smtClean="0"/>
              <a:t>sweet</a:t>
            </a:r>
            <a:r>
              <a:rPr lang="it-IT" i="1" dirty="0" smtClean="0"/>
              <a:t> </a:t>
            </a:r>
            <a:r>
              <a:rPr lang="it-IT" i="1" dirty="0" err="1" smtClean="0"/>
              <a:t>showers</a:t>
            </a:r>
            <a:endParaRPr lang="it-IT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8275093"/>
              </p:ext>
            </p:extLst>
          </p:nvPr>
        </p:nvGraphicFramePr>
        <p:xfrm>
          <a:off x="140460" y="987552"/>
          <a:ext cx="8856984" cy="5753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557645808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1645883565"/>
                    </a:ext>
                  </a:extLst>
                </a:gridCol>
              </a:tblGrid>
              <a:tr h="5753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When in April the sweet showers fall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And pierce the drought of March to the root, and all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The veins are bathed in liquor of such power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As brings about the engendering of the flower,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When also Zephyrus with his sweet breath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Exhales an air in every grove and heath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Upon the tender shoots, and the young sun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His half-course in the sign of the Ram has run,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And the small fowl are making melody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That sleep away the night with open eye</a:t>
                      </a:r>
                      <a:b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(So nature pricks them and their heart engages)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/>
                      </a:r>
                      <a:b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</a:b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</a:rPr>
                        <a:t>       </a:t>
                      </a:r>
                      <a:endParaRPr lang="it-I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CC3D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u="none" strike="noStrike" dirty="0" smtClean="0">
                        <a:effectLst/>
                      </a:endParaRPr>
                    </a:p>
                    <a:p>
                      <a:endParaRPr lang="it-IT" sz="1600" u="none" strike="noStrike" dirty="0" smtClean="0">
                        <a:effectLst/>
                      </a:endParaRPr>
                    </a:p>
                    <a:p>
                      <a:r>
                        <a:rPr lang="it-IT" sz="1600" u="none" strike="noStrike" dirty="0" smtClean="0">
                          <a:effectLst/>
                        </a:rPr>
                        <a:t>Quando in Aprile cadono le dolci piogge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E penetrano la siccità di Marzo alle radici, e tutte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Le vene sono bagnate nel liquore di un potere tale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Che genera i fiori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Quando anche Zeffiro con il suo dolce soffio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Esala una brezza in ogni bosco e brughiera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Sui teneri germogli, e il giovane sole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Ha compiuto il suo mezzo corso nel segno dell'Ariete,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Ed i piccoli uccelli stanno cantando una melodia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Che spazza via la notte con l'occhio aperto</a:t>
                      </a:r>
                      <a:r>
                        <a:rPr lang="it-IT" sz="1600" dirty="0" smtClean="0"/>
                        <a:t/>
                      </a:r>
                      <a:br>
                        <a:rPr lang="it-IT" sz="1600" dirty="0" smtClean="0"/>
                      </a:br>
                      <a:r>
                        <a:rPr lang="it-IT" sz="1600" u="none" strike="noStrike" dirty="0" smtClean="0">
                          <a:effectLst/>
                        </a:rPr>
                        <a:t>(Così la natura li punge e stimola i loro cuori)</a:t>
                      </a:r>
                      <a:endParaRPr lang="it-IT" sz="1600" dirty="0"/>
                    </a:p>
                  </a:txBody>
                  <a:tcPr>
                    <a:solidFill>
                      <a:srgbClr val="ACC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33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5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9392724"/>
              </p:ext>
            </p:extLst>
          </p:nvPr>
        </p:nvGraphicFramePr>
        <p:xfrm>
          <a:off x="179509" y="1412776"/>
          <a:ext cx="8784978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>
                  <a:extLst>
                    <a:ext uri="{9D8B030D-6E8A-4147-A177-3AD203B41FA5}">
                      <a16:colId xmlns:a16="http://schemas.microsoft.com/office/drawing/2014/main" val="2299226338"/>
                    </a:ext>
                  </a:extLst>
                </a:gridCol>
                <a:gridCol w="4392489">
                  <a:extLst>
                    <a:ext uri="{9D8B030D-6E8A-4147-A177-3AD203B41FA5}">
                      <a16:colId xmlns:a16="http://schemas.microsoft.com/office/drawing/2014/main" val="665824327"/>
                    </a:ext>
                  </a:extLst>
                </a:gridCol>
              </a:tblGrid>
              <a:tr h="5184576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Then people long to go on pilgrimages</a:t>
                      </a:r>
                      <a:b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And palmers long to seek the stranger strands</a:t>
                      </a:r>
                      <a:b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Of far-off saints, hallowed in sundry lands,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 specially, from every shire's end</a:t>
                      </a:r>
                      <a:b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Of England, down to Canterbury they wend</a:t>
                      </a:r>
                      <a:b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To seek the holy blissful martyr, quick</a:t>
                      </a:r>
                      <a:b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To give his help to them when they were sick.</a:t>
                      </a:r>
                    </a:p>
                    <a:p>
                      <a:endParaRPr lang="en-US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rgbClr val="ACC3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/>
                      </a:r>
                      <a:br>
                        <a:rPr lang="it-IT" dirty="0" smtClean="0"/>
                      </a:br>
                      <a:endParaRPr lang="it-IT" dirty="0" smtClean="0"/>
                    </a:p>
                    <a:p>
                      <a:r>
                        <a:rPr lang="it-IT" sz="1600" dirty="0" smtClean="0"/>
                        <a:t>allora la gente desidera andare in pellegrinaggio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ed i palmieri desiderano cercare i lidi forestieri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dei santi lontani venerati in diversi posti,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e specialmente, al confine di ogni contea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dell'Inghilterra, giù verso Canterbury si dirigono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per cercare il santa beato martire, pronto</a:t>
                      </a:r>
                      <a:br>
                        <a:rPr lang="it-IT" sz="1600" dirty="0" smtClean="0"/>
                      </a:br>
                      <a:r>
                        <a:rPr lang="it-IT" sz="1600" dirty="0" smtClean="0"/>
                        <a:t>a dar loro il suo aiuto quando erano malati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ACC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94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9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Reading </a:t>
            </a:r>
            <a:r>
              <a:rPr lang="it-IT" dirty="0" err="1"/>
              <a:t>c</a:t>
            </a:r>
            <a:r>
              <a:rPr lang="it-IT" dirty="0" err="1" smtClean="0"/>
              <a:t>omprehension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 smtClean="0"/>
              <a:t>How </a:t>
            </a:r>
            <a:r>
              <a:rPr lang="it-IT" dirty="0" err="1" smtClean="0"/>
              <a:t>opens</a:t>
            </a:r>
            <a:r>
              <a:rPr lang="it-IT" dirty="0" smtClean="0"/>
              <a:t> the </a:t>
            </a:r>
            <a:r>
              <a:rPr lang="it-IT" dirty="0" err="1" smtClean="0"/>
              <a:t>Genaral</a:t>
            </a:r>
            <a:r>
              <a:rPr lang="it-IT" dirty="0" smtClean="0"/>
              <a:t> </a:t>
            </a:r>
            <a:r>
              <a:rPr lang="it-IT" dirty="0" err="1" smtClean="0"/>
              <a:t>Prologue</a:t>
            </a:r>
            <a:r>
              <a:rPr lang="it-IT" dirty="0" smtClean="0"/>
              <a:t>? </a:t>
            </a:r>
            <a:r>
              <a:rPr lang="it-IT" dirty="0" err="1" smtClean="0"/>
              <a:t>Which</a:t>
            </a:r>
            <a:r>
              <a:rPr lang="it-IT" dirty="0" smtClean="0"/>
              <a:t> season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 </a:t>
            </a:r>
            <a:r>
              <a:rPr lang="it-IT" dirty="0" err="1" smtClean="0"/>
              <a:t>announce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arrival</a:t>
            </a:r>
            <a:r>
              <a:rPr lang="it-IT" dirty="0" smtClean="0"/>
              <a:t>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dirty="0" smtClean="0"/>
              <a:t>How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describe</a:t>
            </a:r>
            <a:r>
              <a:rPr lang="it-IT" dirty="0" smtClean="0"/>
              <a:t> the </a:t>
            </a:r>
            <a:r>
              <a:rPr lang="it-IT" dirty="0" err="1" smtClean="0"/>
              <a:t>language</a:t>
            </a:r>
            <a:r>
              <a:rPr lang="it-IT" dirty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Geoffrey </a:t>
            </a:r>
            <a:r>
              <a:rPr lang="it-IT" b="1" dirty="0" err="1" smtClean="0">
                <a:solidFill>
                  <a:srgbClr val="0070C0"/>
                </a:solidFill>
              </a:rPr>
              <a:t>Chaucer</a:t>
            </a:r>
            <a:r>
              <a:rPr lang="it-IT" b="1" dirty="0" smtClean="0">
                <a:solidFill>
                  <a:srgbClr val="0070C0"/>
                </a:solidFill>
              </a:rPr>
              <a:t> c.1343-1400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it-IT" dirty="0" err="1" smtClean="0"/>
              <a:t>Sohn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wine-merchant</a:t>
            </a:r>
            <a:endParaRPr lang="it-IT" dirty="0" smtClean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received</a:t>
            </a:r>
            <a:r>
              <a:rPr lang="it-IT" dirty="0" smtClean="0"/>
              <a:t> a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: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studied</a:t>
            </a:r>
            <a:r>
              <a:rPr lang="it-IT" dirty="0" smtClean="0"/>
              <a:t> the </a:t>
            </a:r>
            <a:r>
              <a:rPr lang="it-IT" dirty="0" err="1" smtClean="0"/>
              <a:t>classics</a:t>
            </a:r>
            <a:r>
              <a:rPr lang="it-IT" dirty="0" smtClean="0"/>
              <a:t>, </a:t>
            </a:r>
            <a:r>
              <a:rPr lang="it-IT" dirty="0" err="1" smtClean="0"/>
              <a:t>law</a:t>
            </a:r>
            <a:r>
              <a:rPr lang="it-IT" dirty="0" smtClean="0"/>
              <a:t>, </a:t>
            </a:r>
            <a:r>
              <a:rPr lang="it-IT" dirty="0" err="1" smtClean="0"/>
              <a:t>theology</a:t>
            </a:r>
            <a:r>
              <a:rPr lang="it-IT" dirty="0" smtClean="0"/>
              <a:t>, </a:t>
            </a:r>
            <a:r>
              <a:rPr lang="it-IT" dirty="0" err="1" smtClean="0"/>
              <a:t>astronomy</a:t>
            </a:r>
            <a:r>
              <a:rPr lang="it-IT" dirty="0" smtClean="0"/>
              <a:t> and medicine</a:t>
            </a:r>
            <a:endParaRPr lang="it-IT" dirty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it-IT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royal</a:t>
            </a:r>
            <a:r>
              <a:rPr lang="it-I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</a:t>
            </a:r>
            <a:r>
              <a:rPr lang="it-IT" dirty="0" smtClean="0"/>
              <a:t>: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in the service </a:t>
            </a:r>
            <a:r>
              <a:rPr lang="it-IT" dirty="0" err="1" smtClean="0"/>
              <a:t>of</a:t>
            </a:r>
            <a:r>
              <a:rPr lang="it-IT" dirty="0" smtClean="0"/>
              <a:t> Elizabeth </a:t>
            </a:r>
            <a:r>
              <a:rPr lang="it-IT" dirty="0" err="1" smtClean="0"/>
              <a:t>of</a:t>
            </a:r>
            <a:r>
              <a:rPr lang="it-IT" dirty="0" smtClean="0"/>
              <a:t> Ulster, Edward III’s </a:t>
            </a:r>
            <a:r>
              <a:rPr lang="it-IT" dirty="0" err="1" smtClean="0"/>
              <a:t>daughter-in-</a:t>
            </a:r>
            <a:r>
              <a:rPr lang="it-IT" dirty="0" smtClean="0"/>
              <a:t> </a:t>
            </a:r>
            <a:r>
              <a:rPr lang="it-IT" dirty="0" err="1" smtClean="0"/>
              <a:t>law</a:t>
            </a:r>
            <a:endParaRPr lang="it-IT" dirty="0" smtClean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it-IT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</a:t>
            </a:r>
            <a:r>
              <a:rPr lang="it-I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joined</a:t>
            </a:r>
            <a:r>
              <a:rPr lang="it-IT" dirty="0" smtClean="0"/>
              <a:t> the </a:t>
            </a:r>
            <a:r>
              <a:rPr lang="it-IT" dirty="0" err="1" smtClean="0"/>
              <a:t>army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fight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the </a:t>
            </a:r>
            <a:r>
              <a:rPr lang="it-IT" dirty="0" err="1" smtClean="0"/>
              <a:t>French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Hundred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’ War</a:t>
            </a:r>
            <a:endParaRPr lang="it-IT" dirty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travelled</a:t>
            </a:r>
            <a:r>
              <a:rPr lang="it-IT" dirty="0" smtClean="0"/>
              <a:t>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</a:t>
            </a:r>
            <a:endParaRPr lang="it-IT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/>
              <a:t>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first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buried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Westminister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Abbey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the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Poets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Corner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literary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periods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err="1" smtClean="0"/>
              <a:t>Chaucer</a:t>
            </a:r>
            <a:r>
              <a:rPr lang="it-IT" dirty="0" smtClean="0"/>
              <a:t>’s </a:t>
            </a:r>
            <a:r>
              <a:rPr lang="it-IT" dirty="0" err="1" smtClean="0"/>
              <a:t>literary</a:t>
            </a:r>
            <a:r>
              <a:rPr lang="it-IT" dirty="0" smtClean="0"/>
              <a:t> production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divided</a:t>
            </a:r>
            <a:r>
              <a:rPr lang="it-IT" dirty="0" smtClean="0"/>
              <a:t> in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influences</a:t>
            </a:r>
            <a:r>
              <a:rPr lang="it-IT" dirty="0" smtClean="0"/>
              <a:t> on </a:t>
            </a:r>
            <a:r>
              <a:rPr lang="it-IT" dirty="0" err="1" smtClean="0"/>
              <a:t>his</a:t>
            </a:r>
            <a:r>
              <a:rPr lang="it-IT" dirty="0" smtClean="0"/>
              <a:t> production:</a:t>
            </a:r>
          </a:p>
          <a:p>
            <a:r>
              <a:rPr lang="it-IT" dirty="0" smtClean="0"/>
              <a:t>The </a:t>
            </a:r>
            <a:r>
              <a:rPr lang="it-IT" u="sng" dirty="0" smtClean="0"/>
              <a:t>FRENCH PERIOD</a:t>
            </a:r>
            <a:r>
              <a:rPr lang="it-IT" dirty="0" smtClean="0"/>
              <a:t>: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wrote</a:t>
            </a:r>
            <a:r>
              <a:rPr lang="it-IT" dirty="0" smtClean="0"/>
              <a:t> </a:t>
            </a:r>
            <a:r>
              <a:rPr lang="it-IT" dirty="0" err="1" smtClean="0"/>
              <a:t>poems</a:t>
            </a:r>
            <a:r>
              <a:rPr lang="it-IT" dirty="0" smtClean="0"/>
              <a:t> </a:t>
            </a:r>
            <a:r>
              <a:rPr lang="it-IT" dirty="0" err="1" smtClean="0"/>
              <a:t>modelled</a:t>
            </a:r>
            <a:r>
              <a:rPr lang="it-IT" dirty="0" smtClean="0"/>
              <a:t> on </a:t>
            </a:r>
            <a:r>
              <a:rPr lang="it-IT" dirty="0" err="1" smtClean="0"/>
              <a:t>French</a:t>
            </a:r>
            <a:r>
              <a:rPr lang="it-IT" dirty="0" smtClean="0"/>
              <a:t> romance style </a:t>
            </a:r>
            <a:r>
              <a:rPr lang="it-IT" dirty="0" err="1" smtClean="0"/>
              <a:t>like</a:t>
            </a:r>
            <a:r>
              <a:rPr lang="it-IT" i="1" dirty="0" smtClean="0"/>
              <a:t> The </a:t>
            </a:r>
            <a:r>
              <a:rPr lang="it-IT" i="1" dirty="0" err="1" smtClean="0"/>
              <a:t>Romaunt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the Rose</a:t>
            </a:r>
            <a:r>
              <a:rPr lang="it-IT" dirty="0" smtClean="0"/>
              <a:t>,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b="1" u="sng" dirty="0" err="1" smtClean="0"/>
              <a:t>courtly</a:t>
            </a:r>
            <a:r>
              <a:rPr lang="it-IT" b="1" u="sng" dirty="0" smtClean="0"/>
              <a:t> love</a:t>
            </a:r>
            <a:r>
              <a:rPr lang="it-IT" dirty="0" smtClean="0"/>
              <a:t>;</a:t>
            </a:r>
          </a:p>
          <a:p>
            <a:r>
              <a:rPr lang="it-IT" dirty="0" smtClean="0"/>
              <a:t>The </a:t>
            </a:r>
            <a:r>
              <a:rPr lang="it-IT" u="sng" dirty="0" smtClean="0"/>
              <a:t>ITALIAN PERIOD</a:t>
            </a:r>
            <a:r>
              <a:rPr lang="it-IT" dirty="0" smtClean="0"/>
              <a:t>: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wrote</a:t>
            </a:r>
            <a:r>
              <a:rPr lang="it-IT" dirty="0" smtClean="0"/>
              <a:t> </a:t>
            </a:r>
            <a:r>
              <a:rPr lang="it-IT" dirty="0" err="1" smtClean="0"/>
              <a:t>allegorical</a:t>
            </a:r>
            <a:r>
              <a:rPr lang="it-IT" dirty="0" smtClean="0"/>
              <a:t> </a:t>
            </a:r>
            <a:r>
              <a:rPr lang="it-IT" dirty="0" err="1" smtClean="0"/>
              <a:t>poems</a:t>
            </a:r>
            <a:r>
              <a:rPr lang="it-IT" dirty="0" smtClean="0"/>
              <a:t> </a:t>
            </a:r>
            <a:r>
              <a:rPr lang="it-IT" dirty="0" err="1" smtClean="0"/>
              <a:t>inspired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b="1" u="sng" dirty="0" smtClean="0"/>
              <a:t>Boccaccio and Dante’s </a:t>
            </a:r>
            <a:r>
              <a:rPr lang="it-IT" b="1" u="sng" dirty="0" err="1" smtClean="0"/>
              <a:t>works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The</a:t>
            </a:r>
            <a:r>
              <a:rPr lang="it-IT" u="sng" dirty="0" smtClean="0"/>
              <a:t> FINAL PERIOD or ENGLISH PERIOD</a:t>
            </a:r>
            <a:r>
              <a:rPr lang="it-IT" dirty="0" smtClean="0"/>
              <a:t>: from 1387 </a:t>
            </a:r>
            <a:r>
              <a:rPr lang="it-IT" dirty="0" err="1" smtClean="0"/>
              <a:t>onwards</a:t>
            </a:r>
            <a:r>
              <a:rPr lang="it-IT" dirty="0" smtClean="0"/>
              <a:t>, Chaucer </a:t>
            </a:r>
            <a:r>
              <a:rPr lang="it-IT" dirty="0" err="1" smtClean="0"/>
              <a:t>worked</a:t>
            </a:r>
            <a:r>
              <a:rPr lang="it-IT" dirty="0" smtClean="0"/>
              <a:t> </a:t>
            </a:r>
            <a:r>
              <a:rPr lang="it-IT" dirty="0" err="1" smtClean="0"/>
              <a:t>exclusively</a:t>
            </a:r>
            <a:r>
              <a:rPr lang="it-IT" dirty="0" smtClean="0"/>
              <a:t> on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masterpiece</a:t>
            </a:r>
            <a:r>
              <a:rPr lang="it-IT" dirty="0" smtClean="0"/>
              <a:t>: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Canterbury </a:t>
            </a:r>
            <a:r>
              <a:rPr lang="it-IT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Tales</a:t>
            </a:r>
            <a:endParaRPr lang="it-IT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Canterbury </a:t>
            </a:r>
            <a:r>
              <a:rPr lang="it-IT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Tales</a:t>
            </a:r>
            <a:r>
              <a:rPr lang="it-IT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it-IT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characters</a:t>
            </a:r>
            <a:endParaRPr lang="it-IT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790384"/>
          </a:xfrm>
        </p:spPr>
        <p:txBody>
          <a:bodyPr>
            <a:normAutofit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estates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satire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it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satirizes</a:t>
            </a:r>
            <a:r>
              <a:rPr lang="it-IT" dirty="0" smtClean="0">
                <a:sym typeface="Wingdings" pitchFamily="2" charset="2"/>
              </a:rPr>
              <a:t>/</a:t>
            </a:r>
            <a:r>
              <a:rPr lang="it-IT" dirty="0" err="1" smtClean="0">
                <a:sym typeface="Wingdings" pitchFamily="2" charset="2"/>
              </a:rPr>
              <a:t>mocks</a:t>
            </a:r>
            <a:r>
              <a:rPr lang="it-IT" dirty="0" smtClean="0">
                <a:sym typeface="Wingdings" pitchFamily="2" charset="2"/>
              </a:rPr>
              <a:t>/</a:t>
            </a:r>
            <a:r>
              <a:rPr lang="it-IT" dirty="0" err="1" smtClean="0">
                <a:sym typeface="Wingdings" pitchFamily="2" charset="2"/>
              </a:rPr>
              <a:t>criticizes</a:t>
            </a:r>
            <a:r>
              <a:rPr lang="it-IT" dirty="0" smtClean="0">
                <a:sym typeface="Wingdings" pitchFamily="2" charset="2"/>
              </a:rPr>
              <a:t> the </a:t>
            </a:r>
            <a:r>
              <a:rPr lang="it-IT" dirty="0" err="1" smtClean="0">
                <a:sym typeface="Wingdings" pitchFamily="2" charset="2"/>
              </a:rPr>
              <a:t>abuses</a:t>
            </a:r>
            <a:r>
              <a:rPr lang="it-IT" dirty="0" smtClean="0">
                <a:sym typeface="Wingdings" pitchFamily="2" charset="2"/>
              </a:rPr>
              <a:t> and </a:t>
            </a:r>
            <a:r>
              <a:rPr lang="it-IT" dirty="0" err="1" smtClean="0">
                <a:sym typeface="Wingdings" pitchFamily="2" charset="2"/>
              </a:rPr>
              <a:t>exaggerations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of</a:t>
            </a:r>
            <a:r>
              <a:rPr lang="it-IT" dirty="0" smtClean="0">
                <a:sym typeface="Wingdings" pitchFamily="2" charset="2"/>
              </a:rPr>
              <a:t> the </a:t>
            </a:r>
            <a:r>
              <a:rPr lang="it-IT" dirty="0" err="1" smtClean="0">
                <a:sym typeface="Wingdings" pitchFamily="2" charset="2"/>
              </a:rPr>
              <a:t>three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estates*</a:t>
            </a:r>
            <a:r>
              <a:rPr lang="it-IT" dirty="0" smtClean="0">
                <a:sym typeface="Wingdings" pitchFamily="2" charset="2"/>
              </a:rPr>
              <a:t> </a:t>
            </a:r>
          </a:p>
          <a:p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belong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orders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society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err="1" smtClean="0"/>
              <a:t>*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NOBLES, THE CLERGY and THE PEASANTS</a:t>
            </a:r>
          </a:p>
          <a:p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/>
              <a:t>The </a:t>
            </a:r>
            <a:r>
              <a:rPr lang="it-IT" dirty="0" err="1" smtClean="0"/>
              <a:t>characters</a:t>
            </a:r>
            <a:r>
              <a:rPr lang="it-IT" dirty="0" smtClean="0"/>
              <a:t> are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(the </a:t>
            </a:r>
            <a:r>
              <a:rPr lang="it-IT" b="1" dirty="0" err="1" smtClean="0">
                <a:solidFill>
                  <a:srgbClr val="C00000"/>
                </a:solidFill>
              </a:rPr>
              <a:t>monk</a:t>
            </a:r>
            <a:r>
              <a:rPr lang="it-IT" dirty="0" smtClean="0"/>
              <a:t> and </a:t>
            </a:r>
            <a:r>
              <a:rPr lang="it-IT" dirty="0" err="1" smtClean="0"/>
              <a:t>his</a:t>
            </a:r>
            <a:r>
              <a:rPr lang="it-IT" dirty="0" smtClean="0"/>
              <a:t> strong </a:t>
            </a:r>
            <a:r>
              <a:rPr lang="it-IT" dirty="0" err="1" smtClean="0"/>
              <a:t>faith</a:t>
            </a:r>
            <a:r>
              <a:rPr lang="it-IT" dirty="0" smtClean="0"/>
              <a:t>; the </a:t>
            </a:r>
            <a:r>
              <a:rPr lang="it-IT" b="1" dirty="0" err="1" smtClean="0">
                <a:solidFill>
                  <a:srgbClr val="C00000"/>
                </a:solidFill>
              </a:rPr>
              <a:t>knight</a:t>
            </a:r>
            <a:r>
              <a:rPr lang="it-IT" dirty="0" smtClean="0"/>
              <a:t> and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 code..)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emerge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personality</a:t>
            </a:r>
            <a:r>
              <a:rPr lang="it-IT" dirty="0" smtClean="0"/>
              <a:t>, </a:t>
            </a:r>
            <a:r>
              <a:rPr lang="it-IT" dirty="0" err="1" smtClean="0"/>
              <a:t>lifestyle</a:t>
            </a:r>
            <a:r>
              <a:rPr lang="it-IT" dirty="0" smtClean="0"/>
              <a:t>, </a:t>
            </a:r>
            <a:r>
              <a:rPr lang="it-IT" dirty="0" err="1" smtClean="0"/>
              <a:t>experiences</a:t>
            </a:r>
            <a:r>
              <a:rPr lang="it-IT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(</a:t>
            </a:r>
            <a:r>
              <a:rPr lang="it-IT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realistic</a:t>
            </a:r>
            <a:r>
              <a:rPr lang="it-IT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details</a:t>
            </a:r>
            <a:r>
              <a:rPr lang="it-IT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life-like</a:t>
            </a:r>
            <a:r>
              <a:rPr lang="it-IT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dialogues</a:t>
            </a:r>
            <a:r>
              <a:rPr lang="it-IT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</a:t>
            </a:r>
            <a:r>
              <a:rPr lang="it-IT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characterisation</a:t>
            </a:r>
            <a:r>
              <a:rPr lang="it-IT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355976" y="2348880"/>
            <a:ext cx="57606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</a:t>
            </a:r>
            <a:endParaRPr lang="it-IT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err="1" smtClean="0"/>
              <a:t>Cycle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stories</a:t>
            </a:r>
            <a:r>
              <a:rPr lang="it-IT" dirty="0" smtClean="0"/>
              <a:t> </a:t>
            </a:r>
            <a:r>
              <a:rPr lang="it-IT" dirty="0" err="1" smtClean="0"/>
              <a:t>told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narrators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a </a:t>
            </a:r>
            <a:r>
              <a:rPr lang="it-IT" b="1" u="sng" dirty="0" err="1" smtClean="0"/>
              <a:t>framework</a:t>
            </a:r>
            <a:r>
              <a:rPr lang="it-IT" b="1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 in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t-IT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Prologue</a:t>
            </a:r>
            <a:endParaRPr lang="it-IT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endParaRPr lang="it-IT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>
              <a:buNone/>
            </a:pPr>
            <a:r>
              <a:rPr lang="it-IT" dirty="0" smtClean="0">
                <a:sym typeface="Wingdings" pitchFamily="2" charset="2"/>
              </a:rPr>
              <a:t> 	The narrator </a:t>
            </a:r>
            <a:r>
              <a:rPr lang="it-IT" dirty="0" err="1" smtClean="0">
                <a:sym typeface="Wingdings" pitchFamily="2" charset="2"/>
              </a:rPr>
              <a:t>meets</a:t>
            </a:r>
            <a:r>
              <a:rPr lang="it-IT" dirty="0" smtClean="0">
                <a:sym typeface="Wingdings" pitchFamily="2" charset="2"/>
              </a:rPr>
              <a:t> 29 </a:t>
            </a:r>
            <a:r>
              <a:rPr lang="it-IT" dirty="0" err="1" smtClean="0">
                <a:sym typeface="Wingdings" pitchFamily="2" charset="2"/>
              </a:rPr>
              <a:t>pilgrims</a:t>
            </a:r>
            <a:r>
              <a:rPr lang="it-IT" dirty="0" smtClean="0">
                <a:sym typeface="Wingdings" pitchFamily="2" charset="2"/>
              </a:rPr>
              <a:t> at the </a:t>
            </a:r>
            <a:r>
              <a:rPr lang="it-IT" b="1" dirty="0" err="1" smtClean="0">
                <a:sym typeface="Wingdings" pitchFamily="2" charset="2"/>
              </a:rPr>
              <a:t>Tabard</a:t>
            </a:r>
            <a:r>
              <a:rPr lang="it-IT" b="1" dirty="0" smtClean="0">
                <a:sym typeface="Wingdings" pitchFamily="2" charset="2"/>
              </a:rPr>
              <a:t> </a:t>
            </a:r>
            <a:r>
              <a:rPr lang="it-IT" b="1" dirty="0" err="1" smtClean="0">
                <a:sym typeface="Wingdings" pitchFamily="2" charset="2"/>
              </a:rPr>
              <a:t>Inn</a:t>
            </a:r>
            <a:r>
              <a:rPr lang="it-IT" b="1" dirty="0" smtClean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in London and </a:t>
            </a:r>
            <a:r>
              <a:rPr lang="it-IT" dirty="0" err="1" smtClean="0">
                <a:sym typeface="Wingdings" pitchFamily="2" charset="2"/>
              </a:rPr>
              <a:t>travels</a:t>
            </a:r>
            <a:r>
              <a:rPr lang="it-IT" dirty="0" smtClean="0">
                <a:sym typeface="Wingdings" pitchFamily="2" charset="2"/>
              </a:rPr>
              <a:t> with </a:t>
            </a:r>
            <a:r>
              <a:rPr lang="it-IT" dirty="0" err="1" smtClean="0">
                <a:sym typeface="Wingdings" pitchFamily="2" charset="2"/>
              </a:rPr>
              <a:t>them</a:t>
            </a:r>
            <a:r>
              <a:rPr lang="it-IT" dirty="0" smtClean="0">
                <a:sym typeface="Wingdings" pitchFamily="2" charset="2"/>
              </a:rPr>
              <a:t> to </a:t>
            </a:r>
            <a:r>
              <a:rPr lang="it-IT" b="1" dirty="0" smtClean="0">
                <a:sym typeface="Wingdings" pitchFamily="2" charset="2"/>
              </a:rPr>
              <a:t>the </a:t>
            </a:r>
            <a:r>
              <a:rPr lang="it-IT" b="1" dirty="0" err="1" smtClean="0">
                <a:sym typeface="Wingdings" pitchFamily="2" charset="2"/>
              </a:rPr>
              <a:t>shrine</a:t>
            </a:r>
            <a:r>
              <a:rPr lang="it-IT" b="1" dirty="0" smtClean="0">
                <a:sym typeface="Wingdings" pitchFamily="2" charset="2"/>
              </a:rPr>
              <a:t> of St. Thomas </a:t>
            </a:r>
            <a:r>
              <a:rPr lang="it-IT" b="1" dirty="0" err="1" smtClean="0">
                <a:sym typeface="Wingdings" pitchFamily="2" charset="2"/>
              </a:rPr>
              <a:t>Becket</a:t>
            </a:r>
            <a:r>
              <a:rPr lang="it-IT" b="1" dirty="0" smtClean="0">
                <a:sym typeface="Wingdings" pitchFamily="2" charset="2"/>
              </a:rPr>
              <a:t> in Canterbury</a:t>
            </a:r>
            <a:r>
              <a:rPr lang="it-IT" dirty="0" smtClean="0">
                <a:sym typeface="Wingdings" pitchFamily="2" charset="2"/>
              </a:rPr>
              <a:t>. The </a:t>
            </a:r>
            <a:r>
              <a:rPr lang="it-IT" dirty="0" err="1" smtClean="0">
                <a:sym typeface="Wingdings" pitchFamily="2" charset="2"/>
              </a:rPr>
              <a:t>host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of</a:t>
            </a:r>
            <a:r>
              <a:rPr lang="it-IT" dirty="0" smtClean="0">
                <a:sym typeface="Wingdings" pitchFamily="2" charset="2"/>
              </a:rPr>
              <a:t> the </a:t>
            </a:r>
            <a:r>
              <a:rPr lang="it-IT" dirty="0" err="1" smtClean="0">
                <a:sym typeface="Wingdings" pitchFamily="2" charset="2"/>
              </a:rPr>
              <a:t>Inn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suggests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that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each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pilgrim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should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tell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two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stories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on the way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Canterbury and </a:t>
            </a:r>
            <a:r>
              <a:rPr lang="it-IT" dirty="0" err="1" smtClean="0">
                <a:sym typeface="Wingdings" pitchFamily="2" charset="2"/>
              </a:rPr>
              <a:t>two</a:t>
            </a:r>
            <a:r>
              <a:rPr lang="it-IT" dirty="0" smtClean="0">
                <a:sym typeface="Wingdings" pitchFamily="2" charset="2"/>
              </a:rPr>
              <a:t> on the way back; the best </a:t>
            </a:r>
            <a:r>
              <a:rPr lang="it-IT" dirty="0" err="1" smtClean="0">
                <a:sym typeface="Wingdings" pitchFamily="2" charset="2"/>
              </a:rPr>
              <a:t>storyteller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will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win</a:t>
            </a:r>
            <a:r>
              <a:rPr lang="it-IT" dirty="0" smtClean="0">
                <a:sym typeface="Wingdings" pitchFamily="2" charset="2"/>
              </a:rPr>
              <a:t> a free </a:t>
            </a:r>
            <a:r>
              <a:rPr lang="it-IT" dirty="0" err="1" smtClean="0">
                <a:sym typeface="Wingdings" pitchFamily="2" charset="2"/>
              </a:rPr>
              <a:t>supper</a:t>
            </a:r>
            <a:r>
              <a:rPr lang="it-IT" dirty="0" smtClean="0">
                <a:sym typeface="Wingdings" pitchFamily="2" charset="2"/>
              </a:rPr>
              <a:t> at the </a:t>
            </a:r>
            <a:r>
              <a:rPr lang="it-IT" dirty="0" err="1" smtClean="0">
                <a:sym typeface="Wingdings" pitchFamily="2" charset="2"/>
              </a:rPr>
              <a:t>inn</a:t>
            </a:r>
            <a:r>
              <a:rPr lang="it-IT" dirty="0">
                <a:sym typeface="Wingdings" pitchFamily="2" charset="2"/>
              </a:rPr>
              <a:t>.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err="1" smtClean="0"/>
              <a:t>Why</a:t>
            </a:r>
            <a:r>
              <a:rPr lang="it-IT" b="1" dirty="0" smtClean="0"/>
              <a:t> a </a:t>
            </a:r>
            <a:r>
              <a:rPr lang="it-IT" b="1" dirty="0" err="1" smtClean="0"/>
              <a:t>pilgrimage</a:t>
            </a:r>
            <a:r>
              <a:rPr lang="it-IT" b="1" dirty="0" smtClean="0"/>
              <a:t> </a:t>
            </a:r>
            <a:r>
              <a:rPr lang="it-IT" b="1" dirty="0" err="1" smtClean="0"/>
              <a:t>to</a:t>
            </a:r>
            <a:r>
              <a:rPr lang="it-IT" b="1" dirty="0" smtClean="0"/>
              <a:t> Canterbury?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2286000"/>
            <a:ext cx="8503920" cy="4572000"/>
          </a:xfrm>
        </p:spPr>
        <p:txBody>
          <a:bodyPr/>
          <a:lstStyle/>
          <a:p>
            <a:r>
              <a:rPr lang="it-IT" dirty="0" smtClean="0"/>
              <a:t>Canterbury </a:t>
            </a:r>
            <a:r>
              <a:rPr lang="it-IT" dirty="0" err="1" smtClean="0"/>
              <a:t>Cathedral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shrine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Thomas Beckett, England’s first </a:t>
            </a:r>
            <a:r>
              <a:rPr lang="it-IT" dirty="0" err="1" smtClean="0"/>
              <a:t>martyr</a:t>
            </a:r>
            <a:r>
              <a:rPr lang="it-IT" dirty="0" smtClean="0"/>
              <a:t>;</a:t>
            </a:r>
          </a:p>
          <a:p>
            <a:r>
              <a:rPr lang="it-IT" dirty="0" err="1" smtClean="0"/>
              <a:t>Taking</a:t>
            </a:r>
            <a:r>
              <a:rPr lang="it-IT" dirty="0" smtClean="0"/>
              <a:t> a </a:t>
            </a:r>
            <a:r>
              <a:rPr lang="it-IT" dirty="0" err="1" smtClean="0"/>
              <a:t>pilgrimage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common in </a:t>
            </a:r>
            <a:r>
              <a:rPr lang="it-IT" dirty="0" err="1" smtClean="0"/>
              <a:t>Chaucer</a:t>
            </a:r>
            <a:r>
              <a:rPr lang="it-IT" dirty="0" smtClean="0"/>
              <a:t>’s </a:t>
            </a:r>
            <a:r>
              <a:rPr lang="it-IT" dirty="0" err="1" smtClean="0"/>
              <a:t>day</a:t>
            </a:r>
            <a:r>
              <a:rPr lang="it-IT" dirty="0" smtClean="0"/>
              <a:t>;</a:t>
            </a:r>
          </a:p>
          <a:p>
            <a:r>
              <a:rPr lang="it-IT" dirty="0" smtClean="0"/>
              <a:t>People </a:t>
            </a:r>
            <a:r>
              <a:rPr lang="it-IT" dirty="0" err="1" smtClean="0"/>
              <a:t>went</a:t>
            </a:r>
            <a:r>
              <a:rPr lang="it-IT" dirty="0" smtClean="0"/>
              <a:t> on a </a:t>
            </a:r>
            <a:r>
              <a:rPr lang="it-IT" dirty="0" err="1" smtClean="0"/>
              <a:t>pilgrimage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ask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healing</a:t>
            </a:r>
            <a:r>
              <a:rPr lang="it-IT" dirty="0" smtClean="0"/>
              <a:t> or </a:t>
            </a:r>
            <a:r>
              <a:rPr lang="it-IT" dirty="0" err="1" smtClean="0"/>
              <a:t>forgiveness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sins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socialise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</a:rPr>
              <a:t>The </a:t>
            </a:r>
            <a:r>
              <a:rPr lang="it-IT" b="1" dirty="0" err="1" smtClean="0">
                <a:solidFill>
                  <a:srgbClr val="00B0F0"/>
                </a:solidFill>
              </a:rPr>
              <a:t>language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During</a:t>
            </a:r>
            <a:r>
              <a:rPr lang="it-IT" dirty="0" smtClean="0"/>
              <a:t> the Middle </a:t>
            </a:r>
            <a:r>
              <a:rPr lang="it-IT" dirty="0" err="1" smtClean="0"/>
              <a:t>Ages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spoken</a:t>
            </a:r>
            <a:r>
              <a:rPr lang="it-IT" dirty="0" smtClean="0"/>
              <a:t> in England: </a:t>
            </a:r>
            <a:r>
              <a:rPr lang="it-IT" u="sng" dirty="0" err="1" smtClean="0"/>
              <a:t>Frech</a:t>
            </a:r>
            <a:r>
              <a:rPr lang="it-IT" dirty="0" smtClean="0"/>
              <a:t> (</a:t>
            </a:r>
            <a:r>
              <a:rPr lang="it-IT" dirty="0" err="1" smtClean="0"/>
              <a:t>spoken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Norman </a:t>
            </a:r>
            <a:r>
              <a:rPr lang="it-IT" dirty="0" err="1" smtClean="0"/>
              <a:t>aristocracy</a:t>
            </a:r>
            <a:r>
              <a:rPr lang="it-IT" dirty="0" smtClean="0"/>
              <a:t>); </a:t>
            </a:r>
            <a:r>
              <a:rPr lang="it-IT" u="sng" dirty="0" err="1" smtClean="0"/>
              <a:t>Ango-Saxon</a:t>
            </a:r>
            <a:r>
              <a:rPr lang="it-IT" dirty="0" smtClean="0"/>
              <a:t> (</a:t>
            </a:r>
            <a:r>
              <a:rPr lang="it-IT" dirty="0" err="1" smtClean="0"/>
              <a:t>spoken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natives</a:t>
            </a:r>
            <a:r>
              <a:rPr lang="it-IT" dirty="0" smtClean="0"/>
              <a:t>) and </a:t>
            </a:r>
            <a:r>
              <a:rPr lang="it-IT" u="sng" dirty="0" smtClean="0"/>
              <a:t>Latin</a:t>
            </a:r>
            <a:r>
              <a:rPr lang="it-IT" dirty="0" smtClean="0"/>
              <a:t> (</a:t>
            </a:r>
            <a:r>
              <a:rPr lang="it-IT" dirty="0" err="1" smtClean="0"/>
              <a:t>spoken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Church).</a:t>
            </a:r>
          </a:p>
          <a:p>
            <a:pPr algn="just"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Chaucer</a:t>
            </a:r>
            <a:r>
              <a:rPr lang="it-IT" dirty="0" smtClean="0"/>
              <a:t> </a:t>
            </a:r>
            <a:r>
              <a:rPr lang="it-IT" dirty="0" err="1" smtClean="0"/>
              <a:t>wrote</a:t>
            </a:r>
            <a:r>
              <a:rPr lang="it-IT" dirty="0" smtClean="0"/>
              <a:t> The Canterbury </a:t>
            </a:r>
            <a:r>
              <a:rPr lang="it-IT" dirty="0" err="1" smtClean="0"/>
              <a:t>Tales</a:t>
            </a:r>
            <a:r>
              <a:rPr lang="it-IT" dirty="0" smtClean="0"/>
              <a:t>, </a:t>
            </a:r>
            <a:r>
              <a:rPr lang="it-IT" i="1" dirty="0" smtClean="0"/>
              <a:t>English </a:t>
            </a:r>
            <a:r>
              <a:rPr lang="it-IT" i="1" dirty="0" err="1" smtClean="0"/>
              <a:t>slowly</a:t>
            </a:r>
            <a:r>
              <a:rPr lang="it-IT" i="1" dirty="0" smtClean="0"/>
              <a:t> </a:t>
            </a:r>
            <a:r>
              <a:rPr lang="it-IT" i="1" dirty="0" err="1" smtClean="0"/>
              <a:t>began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re-emerge.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English </a:t>
            </a:r>
            <a:r>
              <a:rPr lang="it-IT" dirty="0" err="1" smtClean="0"/>
              <a:t>replaced</a:t>
            </a:r>
            <a:r>
              <a:rPr lang="it-IT" dirty="0" smtClean="0"/>
              <a:t> </a:t>
            </a:r>
            <a:r>
              <a:rPr lang="it-IT" dirty="0" err="1" smtClean="0"/>
              <a:t>French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in the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schools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English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becoming</a:t>
            </a:r>
            <a:r>
              <a:rPr lang="it-IT" dirty="0" smtClean="0"/>
              <a:t> the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government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literary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written</a:t>
            </a:r>
            <a:r>
              <a:rPr lang="it-IT" dirty="0" smtClean="0"/>
              <a:t> in English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it-IT" dirty="0" err="1" smtClean="0"/>
              <a:t>Thanks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Canterbury </a:t>
            </a:r>
            <a:r>
              <a:rPr lang="it-IT" dirty="0" err="1" smtClean="0"/>
              <a:t>Tales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Middle English </a:t>
            </a:r>
            <a:r>
              <a:rPr lang="it-IT" dirty="0" err="1" smtClean="0"/>
              <a:t>became</a:t>
            </a:r>
            <a:r>
              <a:rPr lang="it-IT" dirty="0" smtClean="0"/>
              <a:t> the </a:t>
            </a:r>
            <a:r>
              <a:rPr lang="it-IT" b="1" u="sng" dirty="0" smtClean="0">
                <a:solidFill>
                  <a:srgbClr val="002060"/>
                </a:solidFill>
              </a:rPr>
              <a:t>standard </a:t>
            </a:r>
            <a:r>
              <a:rPr lang="it-IT" b="1" u="sng" dirty="0" err="1" smtClean="0">
                <a:solidFill>
                  <a:srgbClr val="002060"/>
                </a:solidFill>
              </a:rPr>
              <a:t>literary</a:t>
            </a:r>
            <a:r>
              <a:rPr lang="it-IT" b="1" u="sng" dirty="0" smtClean="0">
                <a:solidFill>
                  <a:srgbClr val="002060"/>
                </a:solidFill>
              </a:rPr>
              <a:t> </a:t>
            </a:r>
            <a:r>
              <a:rPr lang="it-IT" b="1" u="sng" dirty="0" err="1" smtClean="0">
                <a:solidFill>
                  <a:srgbClr val="002060"/>
                </a:solidFill>
              </a:rPr>
              <a:t>language</a:t>
            </a:r>
            <a:r>
              <a:rPr lang="it-IT" b="1" u="sng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r>
              <a:rPr lang="it-IT" b="1" dirty="0" err="1" smtClean="0"/>
              <a:t>What</a:t>
            </a:r>
            <a:r>
              <a:rPr lang="it-IT" b="1" dirty="0" smtClean="0"/>
              <a:t> </a:t>
            </a:r>
            <a:r>
              <a:rPr lang="it-IT" b="1" dirty="0" err="1" smtClean="0"/>
              <a:t>was</a:t>
            </a:r>
            <a:r>
              <a:rPr lang="it-IT" b="1" dirty="0" smtClean="0"/>
              <a:t> </a:t>
            </a:r>
            <a:r>
              <a:rPr lang="it-IT" b="1" dirty="0" err="1" smtClean="0"/>
              <a:t>precisely</a:t>
            </a:r>
            <a:r>
              <a:rPr lang="it-IT" b="1" dirty="0" smtClean="0"/>
              <a:t> the </a:t>
            </a:r>
            <a:r>
              <a:rPr lang="it-IT" b="1" dirty="0" err="1" smtClean="0"/>
              <a:t>language</a:t>
            </a:r>
            <a:r>
              <a:rPr lang="it-IT" b="1" dirty="0" smtClean="0"/>
              <a:t> </a:t>
            </a:r>
            <a:r>
              <a:rPr lang="it-IT" b="1" dirty="0" err="1" smtClean="0"/>
              <a:t>used</a:t>
            </a:r>
            <a:r>
              <a:rPr lang="it-IT" b="1" dirty="0" smtClean="0"/>
              <a:t> </a:t>
            </a:r>
            <a:r>
              <a:rPr lang="it-IT" b="1" dirty="0" err="1" smtClean="0"/>
              <a:t>by</a:t>
            </a:r>
            <a:r>
              <a:rPr lang="it-IT" b="1" dirty="0" smtClean="0"/>
              <a:t> </a:t>
            </a:r>
            <a:r>
              <a:rPr lang="it-IT" b="1" dirty="0" err="1" smtClean="0"/>
              <a:t>Chaucer</a:t>
            </a:r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4" name="Freccia in giù 3"/>
          <p:cNvSpPr/>
          <p:nvPr/>
        </p:nvSpPr>
        <p:spPr>
          <a:xfrm>
            <a:off x="3995936" y="3212976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0" y="386104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East Midland </a:t>
            </a:r>
            <a:r>
              <a:rPr lang="it-IT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dialect</a:t>
            </a:r>
            <a:r>
              <a:rPr lang="it-IT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err="1" smtClean="0"/>
              <a:t>spoken</a:t>
            </a:r>
            <a:r>
              <a:rPr lang="it-IT" sz="2400" dirty="0" smtClean="0"/>
              <a:t> in  London. </a:t>
            </a:r>
            <a:r>
              <a:rPr lang="it-IT" sz="2400" dirty="0" err="1" smtClean="0"/>
              <a:t>This</a:t>
            </a:r>
            <a:r>
              <a:rPr lang="it-IT" sz="2400" dirty="0" smtClean="0"/>
              <a:t> </a:t>
            </a:r>
            <a:r>
              <a:rPr lang="it-IT" sz="2400" dirty="0" err="1" smtClean="0"/>
              <a:t>dialect</a:t>
            </a:r>
            <a:r>
              <a:rPr lang="it-IT" sz="2400" dirty="0" smtClean="0"/>
              <a:t> </a:t>
            </a:r>
            <a:r>
              <a:rPr lang="it-IT" sz="2400" dirty="0" err="1" smtClean="0"/>
              <a:t>gradually</a:t>
            </a:r>
            <a:r>
              <a:rPr lang="it-IT" sz="2400" dirty="0" smtClean="0"/>
              <a:t> </a:t>
            </a:r>
            <a:r>
              <a:rPr lang="it-IT" sz="2400" dirty="0" err="1" smtClean="0"/>
              <a:t>became</a:t>
            </a:r>
            <a:r>
              <a:rPr lang="it-IT" sz="2400" dirty="0" smtClean="0"/>
              <a:t> a standard </a:t>
            </a:r>
            <a:r>
              <a:rPr lang="it-IT" sz="2400" dirty="0" err="1" smtClean="0"/>
              <a:t>language</a:t>
            </a:r>
            <a:r>
              <a:rPr lang="it-IT" sz="2400" dirty="0" smtClean="0"/>
              <a:t> </a:t>
            </a:r>
            <a:r>
              <a:rPr lang="it-IT" sz="2400" dirty="0" err="1" smtClean="0"/>
              <a:t>because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a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simple</a:t>
            </a:r>
            <a:r>
              <a:rPr lang="it-IT" sz="2400" dirty="0" smtClean="0"/>
              <a:t> </a:t>
            </a:r>
            <a:r>
              <a:rPr lang="it-IT" sz="2400" dirty="0" err="1" smtClean="0"/>
              <a:t>dialect</a:t>
            </a:r>
            <a:r>
              <a:rPr lang="it-IT" sz="2400" dirty="0" smtClean="0"/>
              <a:t> in </a:t>
            </a:r>
            <a:r>
              <a:rPr lang="it-IT" sz="2400" dirty="0" err="1" smtClean="0"/>
              <a:t>terms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grammar</a:t>
            </a:r>
            <a:r>
              <a:rPr lang="it-IT" sz="2400" dirty="0" smtClean="0"/>
              <a:t> and </a:t>
            </a:r>
            <a:r>
              <a:rPr lang="it-IT" sz="2400" dirty="0" err="1" smtClean="0"/>
              <a:t>syntax</a:t>
            </a:r>
            <a:r>
              <a:rPr lang="it-IT" sz="2400" dirty="0" smtClean="0"/>
              <a:t> and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the </a:t>
            </a:r>
            <a:r>
              <a:rPr lang="it-IT" sz="2400" dirty="0" err="1" smtClean="0"/>
              <a:t>dialect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the </a:t>
            </a:r>
            <a:r>
              <a:rPr lang="it-IT" sz="2400" dirty="0" err="1" smtClean="0"/>
              <a:t>aristocratic</a:t>
            </a:r>
            <a:r>
              <a:rPr lang="it-IT" sz="2400" dirty="0" smtClean="0"/>
              <a:t> and </a:t>
            </a:r>
            <a:r>
              <a:rPr lang="it-IT" sz="2400" dirty="0" err="1" smtClean="0"/>
              <a:t>literary</a:t>
            </a:r>
            <a:r>
              <a:rPr lang="it-IT" sz="2400" dirty="0" smtClean="0"/>
              <a:t> </a:t>
            </a:r>
            <a:r>
              <a:rPr lang="it-IT" sz="2400" dirty="0" err="1" smtClean="0"/>
              <a:t>circles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country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C. </a:t>
            </a:r>
            <a:r>
              <a:rPr lang="it-IT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Tales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allegorical</a:t>
            </a:r>
            <a:r>
              <a:rPr lang="it-IT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work?</a:t>
            </a:r>
            <a:endParaRPr lang="it-IT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51845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pilgrims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journey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from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London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Canterbury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represents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journey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from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Earth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Heaven</a:t>
            </a:r>
            <a:r>
              <a:rPr lang="it-IT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	</a:t>
            </a:r>
            <a:r>
              <a:rPr lang="it-IT" dirty="0" err="1" smtClean="0">
                <a:latin typeface="+mj-lt"/>
              </a:rPr>
              <a:t>When</a:t>
            </a:r>
            <a:r>
              <a:rPr lang="it-IT" dirty="0" smtClean="0">
                <a:latin typeface="+mj-lt"/>
              </a:rPr>
              <a:t> the </a:t>
            </a:r>
            <a:r>
              <a:rPr lang="it-IT" dirty="0" err="1" smtClean="0">
                <a:latin typeface="+mj-lt"/>
              </a:rPr>
              <a:t>journey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begins</a:t>
            </a:r>
            <a:r>
              <a:rPr lang="it-IT" dirty="0" smtClean="0">
                <a:latin typeface="+mj-lt"/>
              </a:rPr>
              <a:t>, </a:t>
            </a:r>
            <a:r>
              <a:rPr lang="it-IT" dirty="0" err="1" smtClean="0">
                <a:latin typeface="+mj-lt"/>
              </a:rPr>
              <a:t>we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have</a:t>
            </a:r>
            <a:r>
              <a:rPr lang="it-IT" dirty="0" smtClean="0">
                <a:latin typeface="+mj-lt"/>
              </a:rPr>
              <a:t> a </a:t>
            </a:r>
            <a:r>
              <a:rPr lang="it-IT" dirty="0" err="1" smtClean="0">
                <a:latin typeface="+mj-lt"/>
              </a:rPr>
              <a:t>sinful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group</a:t>
            </a:r>
            <a:r>
              <a:rPr lang="it-IT" dirty="0" smtClean="0">
                <a:latin typeface="+mj-lt"/>
              </a:rPr>
              <a:t> of </a:t>
            </a:r>
            <a:r>
              <a:rPr lang="it-IT" dirty="0" err="1" smtClean="0">
                <a:latin typeface="+mj-lt"/>
              </a:rPr>
              <a:t>pilgrims</a:t>
            </a:r>
            <a:r>
              <a:rPr lang="it-IT" dirty="0" smtClean="0">
                <a:latin typeface="+mj-lt"/>
              </a:rPr>
              <a:t> with </a:t>
            </a:r>
            <a:r>
              <a:rPr lang="it-IT" dirty="0" err="1" smtClean="0">
                <a:latin typeface="+mj-lt"/>
              </a:rPr>
              <a:t>vices</a:t>
            </a:r>
            <a:r>
              <a:rPr lang="it-IT" dirty="0" smtClean="0">
                <a:latin typeface="+mj-lt"/>
              </a:rPr>
              <a:t> and </a:t>
            </a:r>
            <a:r>
              <a:rPr lang="it-IT" dirty="0" err="1" smtClean="0">
                <a:latin typeface="+mj-lt"/>
              </a:rPr>
              <a:t>dirty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secrets</a:t>
            </a:r>
            <a:r>
              <a:rPr lang="it-IT" dirty="0" smtClean="0">
                <a:latin typeface="+mj-lt"/>
              </a:rPr>
              <a:t>. </a:t>
            </a:r>
            <a:r>
              <a:rPr lang="it-IT" dirty="0" err="1" smtClean="0">
                <a:latin typeface="+mj-lt"/>
              </a:rPr>
              <a:t>Their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pilgrimage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meant</a:t>
            </a:r>
            <a:r>
              <a:rPr lang="it-IT" dirty="0" smtClean="0">
                <a:latin typeface="+mj-lt"/>
              </a:rPr>
              <a:t> to be </a:t>
            </a:r>
            <a:r>
              <a:rPr lang="it-IT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it-IT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journey</a:t>
            </a:r>
            <a:r>
              <a:rPr lang="it-IT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</a:t>
            </a:r>
            <a:r>
              <a:rPr lang="it-IT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repentance</a:t>
            </a:r>
            <a:r>
              <a:rPr lang="it-IT" dirty="0" smtClean="0">
                <a:latin typeface="+mj-lt"/>
              </a:rPr>
              <a:t>, so </a:t>
            </a:r>
            <a:r>
              <a:rPr lang="it-IT" dirty="0" err="1" smtClean="0">
                <a:latin typeface="+mj-lt"/>
              </a:rPr>
              <a:t>that</a:t>
            </a:r>
            <a:r>
              <a:rPr lang="it-IT" dirty="0" smtClean="0">
                <a:latin typeface="+mj-lt"/>
              </a:rPr>
              <a:t> by the time </a:t>
            </a:r>
            <a:r>
              <a:rPr lang="it-IT" dirty="0" err="1" smtClean="0">
                <a:latin typeface="+mj-lt"/>
              </a:rPr>
              <a:t>they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reach</a:t>
            </a:r>
            <a:r>
              <a:rPr lang="it-IT" dirty="0" smtClean="0">
                <a:latin typeface="+mj-lt"/>
              </a:rPr>
              <a:t> Canterbury, </a:t>
            </a:r>
            <a:r>
              <a:rPr lang="it-IT" dirty="0" err="1" smtClean="0">
                <a:latin typeface="+mj-lt"/>
              </a:rPr>
              <a:t>they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will</a:t>
            </a:r>
            <a:r>
              <a:rPr lang="it-IT" dirty="0" smtClean="0">
                <a:latin typeface="+mj-lt"/>
              </a:rPr>
              <a:t> be </a:t>
            </a:r>
            <a:r>
              <a:rPr lang="it-IT" dirty="0" err="1" smtClean="0">
                <a:latin typeface="+mj-lt"/>
              </a:rPr>
              <a:t>clean</a:t>
            </a:r>
            <a:r>
              <a:rPr lang="it-IT" dirty="0" smtClean="0">
                <a:latin typeface="+mj-lt"/>
              </a:rPr>
              <a:t> of </a:t>
            </a:r>
            <a:r>
              <a:rPr lang="it-IT" dirty="0" err="1" smtClean="0">
                <a:latin typeface="+mj-lt"/>
              </a:rPr>
              <a:t>their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sins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telling</a:t>
            </a:r>
            <a:r>
              <a:rPr lang="it-IT" dirty="0" smtClean="0">
                <a:latin typeface="+mj-lt"/>
              </a:rPr>
              <a:t> the stories. </a:t>
            </a:r>
            <a:r>
              <a:rPr lang="it-IT" dirty="0" err="1" smtClean="0">
                <a:latin typeface="+mj-lt"/>
              </a:rPr>
              <a:t>Thus</a:t>
            </a:r>
            <a:r>
              <a:rPr lang="it-IT" dirty="0" smtClean="0">
                <a:latin typeface="+mj-lt"/>
              </a:rPr>
              <a:t> in </a:t>
            </a:r>
            <a:r>
              <a:rPr lang="it-IT" dirty="0" err="1" smtClean="0">
                <a:latin typeface="+mj-lt"/>
              </a:rPr>
              <a:t>this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allegory</a:t>
            </a:r>
            <a:r>
              <a:rPr lang="it-IT" dirty="0" smtClean="0">
                <a:latin typeface="+mj-lt"/>
              </a:rPr>
              <a:t>, </a:t>
            </a:r>
            <a:r>
              <a:rPr lang="it-IT" u="sng" dirty="0" smtClean="0">
                <a:latin typeface="+mj-lt"/>
              </a:rPr>
              <a:t>the </a:t>
            </a:r>
            <a:r>
              <a:rPr lang="it-IT" u="sng" dirty="0" err="1" smtClean="0">
                <a:latin typeface="+mj-lt"/>
              </a:rPr>
              <a:t>tavern</a:t>
            </a:r>
            <a:r>
              <a:rPr lang="it-IT" u="sng" dirty="0" smtClean="0">
                <a:latin typeface="+mj-lt"/>
              </a:rPr>
              <a:t> </a:t>
            </a:r>
            <a:r>
              <a:rPr lang="it-IT" u="sng" dirty="0" err="1" smtClean="0">
                <a:latin typeface="+mj-lt"/>
              </a:rPr>
              <a:t>represents</a:t>
            </a:r>
            <a:r>
              <a:rPr lang="it-IT" u="sng" dirty="0" smtClean="0">
                <a:latin typeface="+mj-lt"/>
              </a:rPr>
              <a:t> the </a:t>
            </a:r>
            <a:r>
              <a:rPr lang="it-IT" u="sng" dirty="0" err="1" smtClean="0">
                <a:latin typeface="+mj-lt"/>
              </a:rPr>
              <a:t>sinful</a:t>
            </a:r>
            <a:r>
              <a:rPr lang="it-IT" u="sng" dirty="0" smtClean="0">
                <a:latin typeface="+mj-lt"/>
              </a:rPr>
              <a:t> life on </a:t>
            </a:r>
            <a:r>
              <a:rPr lang="it-IT" u="sng" dirty="0" err="1" smtClean="0">
                <a:latin typeface="+mj-lt"/>
              </a:rPr>
              <a:t>Earth</a:t>
            </a:r>
            <a:r>
              <a:rPr lang="it-IT" u="sng" dirty="0" smtClean="0">
                <a:latin typeface="+mj-lt"/>
              </a:rPr>
              <a:t>,</a:t>
            </a:r>
            <a:r>
              <a:rPr lang="it-IT" u="sng" dirty="0" err="1" smtClean="0">
                <a:latin typeface="+mj-lt"/>
              </a:rPr>
              <a:t>while</a:t>
            </a:r>
            <a:r>
              <a:rPr lang="it-IT" u="sng" dirty="0" smtClean="0">
                <a:latin typeface="+mj-lt"/>
              </a:rPr>
              <a:t> Canterbury </a:t>
            </a:r>
            <a:r>
              <a:rPr lang="it-IT" u="sng" dirty="0" err="1" smtClean="0">
                <a:latin typeface="+mj-lt"/>
              </a:rPr>
              <a:t>represents</a:t>
            </a:r>
            <a:r>
              <a:rPr lang="it-IT" u="sng" dirty="0" smtClean="0">
                <a:latin typeface="+mj-lt"/>
              </a:rPr>
              <a:t> the </a:t>
            </a:r>
            <a:r>
              <a:rPr lang="it-IT" u="sng" dirty="0" err="1" smtClean="0">
                <a:latin typeface="+mj-lt"/>
              </a:rPr>
              <a:t>sinfree</a:t>
            </a:r>
            <a:r>
              <a:rPr lang="it-IT" u="sng" dirty="0" smtClean="0">
                <a:latin typeface="+mj-lt"/>
              </a:rPr>
              <a:t> life in </a:t>
            </a:r>
            <a:r>
              <a:rPr lang="it-IT" u="sng" dirty="0" err="1" smtClean="0">
                <a:latin typeface="+mj-lt"/>
              </a:rPr>
              <a:t>heaven</a:t>
            </a:r>
            <a:r>
              <a:rPr lang="it-IT" u="sng" dirty="0" smtClean="0">
                <a:latin typeface="+mj-lt"/>
              </a:rPr>
              <a:t> </a:t>
            </a:r>
            <a:r>
              <a:rPr lang="it-IT" u="sng" dirty="0" err="1" smtClean="0">
                <a:latin typeface="+mj-lt"/>
              </a:rPr>
              <a:t>that</a:t>
            </a:r>
            <a:r>
              <a:rPr lang="it-IT" u="sng" dirty="0" smtClean="0">
                <a:latin typeface="+mj-lt"/>
              </a:rPr>
              <a:t> </a:t>
            </a:r>
            <a:r>
              <a:rPr lang="it-IT" u="sng" dirty="0" err="1" smtClean="0">
                <a:latin typeface="+mj-lt"/>
              </a:rPr>
              <a:t>all</a:t>
            </a:r>
            <a:r>
              <a:rPr lang="it-IT" u="sng" dirty="0" smtClean="0">
                <a:latin typeface="+mj-lt"/>
              </a:rPr>
              <a:t> people are </a:t>
            </a:r>
            <a:r>
              <a:rPr lang="it-IT" u="sng" dirty="0" err="1" smtClean="0">
                <a:latin typeface="+mj-lt"/>
              </a:rPr>
              <a:t>trying</a:t>
            </a:r>
            <a:r>
              <a:rPr lang="it-IT" u="sng" dirty="0" smtClean="0">
                <a:latin typeface="+mj-lt"/>
              </a:rPr>
              <a:t> </a:t>
            </a:r>
            <a:r>
              <a:rPr lang="it-IT" u="sng" dirty="0" err="1" smtClean="0">
                <a:latin typeface="+mj-lt"/>
              </a:rPr>
              <a:t>to</a:t>
            </a:r>
            <a:r>
              <a:rPr lang="it-IT" u="sng" dirty="0" smtClean="0">
                <a:latin typeface="+mj-lt"/>
              </a:rPr>
              <a:t> </a:t>
            </a:r>
            <a:r>
              <a:rPr lang="it-IT" u="sng" dirty="0" err="1" smtClean="0">
                <a:latin typeface="+mj-lt"/>
              </a:rPr>
              <a:t>reach</a:t>
            </a:r>
            <a:r>
              <a:rPr lang="it-IT" u="sng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720</TotalTime>
  <Words>540</Words>
  <Application>Microsoft Office PowerPoint</Application>
  <PresentationFormat>Presentazione su schermo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Georgia</vt:lpstr>
      <vt:lpstr>Wingdings</vt:lpstr>
      <vt:lpstr>Wingdings 2</vt:lpstr>
      <vt:lpstr>Città</vt:lpstr>
      <vt:lpstr>Geoffrey Chaucer and The Caterbury Tales</vt:lpstr>
      <vt:lpstr>Geoffrey Chaucer c.1343-1400</vt:lpstr>
      <vt:lpstr>The literary periods</vt:lpstr>
      <vt:lpstr>The Canterbury Tales: The characters</vt:lpstr>
      <vt:lpstr>Plot</vt:lpstr>
      <vt:lpstr> Why a pilgrimage to Canterbury?</vt:lpstr>
      <vt:lpstr>The language</vt:lpstr>
      <vt:lpstr>Presentazione standard di PowerPoint</vt:lpstr>
      <vt:lpstr>Why is The C. Tales an allegorical work?</vt:lpstr>
      <vt:lpstr>To sum up…</vt:lpstr>
      <vt:lpstr>April sweet showers</vt:lpstr>
      <vt:lpstr>Presentazione standard di PowerPoint</vt:lpstr>
      <vt:lpstr>Reading comprehension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Windows User</cp:lastModifiedBy>
  <cp:revision>57</cp:revision>
  <dcterms:created xsi:type="dcterms:W3CDTF">2018-12-27T15:05:20Z</dcterms:created>
  <dcterms:modified xsi:type="dcterms:W3CDTF">2019-01-13T19:45:38Z</dcterms:modified>
</cp:coreProperties>
</file>