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AA1A-A17B-4D18-8708-EEA507ADDF5B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6B45-53A6-4298-994B-87BEF4637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95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AA1A-A17B-4D18-8708-EEA507ADDF5B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6B45-53A6-4298-994B-87BEF4637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5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AA1A-A17B-4D18-8708-EEA507ADDF5B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6B45-53A6-4298-994B-87BEF4637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19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AA1A-A17B-4D18-8708-EEA507ADDF5B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6B45-53A6-4298-994B-87BEF4637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92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AA1A-A17B-4D18-8708-EEA507ADDF5B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6B45-53A6-4298-994B-87BEF4637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26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AA1A-A17B-4D18-8708-EEA507ADDF5B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6B45-53A6-4298-994B-87BEF4637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38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AA1A-A17B-4D18-8708-EEA507ADDF5B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6B45-53A6-4298-994B-87BEF4637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58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AA1A-A17B-4D18-8708-EEA507ADDF5B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6B45-53A6-4298-994B-87BEF4637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89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AA1A-A17B-4D18-8708-EEA507ADDF5B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6B45-53A6-4298-994B-87BEF4637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05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AA1A-A17B-4D18-8708-EEA507ADDF5B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6B45-53A6-4298-994B-87BEF4637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47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AA1A-A17B-4D18-8708-EEA507ADDF5B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6B45-53A6-4298-994B-87BEF4637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57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9AA1A-A17B-4D18-8708-EEA507ADDF5B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26B45-53A6-4298-994B-87BEF4637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8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The English </a:t>
            </a:r>
            <a:r>
              <a:rPr lang="it-IT" dirty="0" err="1" smtClean="0"/>
              <a:t>Civil</a:t>
            </a:r>
            <a:r>
              <a:rPr lang="it-IT" dirty="0" smtClean="0"/>
              <a:t> War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639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Charles I and the new social </a:t>
            </a:r>
            <a:r>
              <a:rPr lang="it-IT" dirty="0" err="1" smtClean="0"/>
              <a:t>classes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James I (</a:t>
            </a:r>
            <a:r>
              <a:rPr lang="it-IT" dirty="0" err="1" smtClean="0"/>
              <a:t>died</a:t>
            </a:r>
            <a:r>
              <a:rPr lang="it-IT" dirty="0" smtClean="0"/>
              <a:t> 1625)  </a:t>
            </a:r>
            <a:r>
              <a:rPr lang="it-IT" dirty="0" smtClean="0">
                <a:sym typeface="Wingdings" panose="05000000000000000000" pitchFamily="2" charset="2"/>
              </a:rPr>
              <a:t>  Charles I (1625-1649)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He </a:t>
            </a:r>
            <a:r>
              <a:rPr lang="it-IT" dirty="0" err="1" smtClean="0">
                <a:sym typeface="Wingdings" panose="05000000000000000000" pitchFamily="2" charset="2"/>
              </a:rPr>
              <a:t>believed</a:t>
            </a:r>
            <a:r>
              <a:rPr lang="it-IT" dirty="0" smtClean="0">
                <a:sym typeface="Wingdings" panose="05000000000000000000" pitchFamily="2" charset="2"/>
              </a:rPr>
              <a:t> in the </a:t>
            </a:r>
            <a:r>
              <a:rPr lang="it-IT" i="1" dirty="0">
                <a:sym typeface="Wingdings" panose="05000000000000000000" pitchFamily="2" charset="2"/>
              </a:rPr>
              <a:t>d</a:t>
            </a:r>
            <a:r>
              <a:rPr lang="it-IT" i="1" dirty="0" smtClean="0">
                <a:sym typeface="Wingdings" panose="05000000000000000000" pitchFamily="2" charset="2"/>
              </a:rPr>
              <a:t>ivine right of Kings </a:t>
            </a:r>
            <a:r>
              <a:rPr lang="it-IT" dirty="0" smtClean="0">
                <a:sym typeface="Wingdings" panose="05000000000000000000" pitchFamily="2" charset="2"/>
              </a:rPr>
              <a:t>: the </a:t>
            </a:r>
            <a:r>
              <a:rPr lang="it-IT" dirty="0" err="1" smtClean="0">
                <a:sym typeface="Wingdings" panose="05000000000000000000" pitchFamily="2" charset="2"/>
              </a:rPr>
              <a:t>king’s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absolute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power</a:t>
            </a:r>
            <a:r>
              <a:rPr lang="it-IT" dirty="0" smtClean="0">
                <a:sym typeface="Wingdings" panose="05000000000000000000" pitchFamily="2" charset="2"/>
              </a:rPr>
              <a:t> to </a:t>
            </a:r>
            <a:r>
              <a:rPr lang="it-IT" dirty="0" err="1" smtClean="0">
                <a:sym typeface="Wingdings" panose="05000000000000000000" pitchFamily="2" charset="2"/>
              </a:rPr>
              <a:t>rule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without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Parliament</a:t>
            </a:r>
            <a:r>
              <a:rPr lang="it-IT" dirty="0" smtClean="0">
                <a:sym typeface="Wingdings" panose="05000000000000000000" pitchFamily="2" charset="2"/>
              </a:rPr>
              <a:t> and to </a:t>
            </a:r>
            <a:r>
              <a:rPr lang="it-IT" dirty="0" err="1" smtClean="0">
                <a:sym typeface="Wingdings" panose="05000000000000000000" pitchFamily="2" charset="2"/>
              </a:rPr>
              <a:t>reject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laws</a:t>
            </a:r>
            <a:r>
              <a:rPr lang="it-IT" dirty="0" smtClean="0">
                <a:sym typeface="Wingdings" panose="05000000000000000000" pitchFamily="2" charset="2"/>
              </a:rPr>
              <a:t> made by </a:t>
            </a:r>
            <a:r>
              <a:rPr lang="it-IT" dirty="0" err="1" smtClean="0">
                <a:sym typeface="Wingdings" panose="05000000000000000000" pitchFamily="2" charset="2"/>
              </a:rPr>
              <a:t>it</a:t>
            </a:r>
            <a:endParaRPr lang="it-IT" dirty="0" smtClean="0">
              <a:sym typeface="Wingdings" panose="05000000000000000000" pitchFamily="2" charset="2"/>
            </a:endParaRPr>
          </a:p>
          <a:p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dirty="0" err="1" smtClean="0">
                <a:sym typeface="Wingdings" panose="05000000000000000000" pitchFamily="2" charset="2"/>
              </a:rPr>
              <a:t>Meanwhile</a:t>
            </a:r>
            <a:r>
              <a:rPr lang="it-IT" dirty="0" smtClean="0">
                <a:sym typeface="Wingdings" panose="05000000000000000000" pitchFamily="2" charset="2"/>
              </a:rPr>
              <a:t> in </a:t>
            </a:r>
            <a:r>
              <a:rPr lang="it-IT" dirty="0" err="1" smtClean="0">
                <a:sym typeface="Wingdings" panose="05000000000000000000" pitchFamily="2" charset="2"/>
              </a:rPr>
              <a:t>England</a:t>
            </a:r>
            <a:r>
              <a:rPr lang="it-IT" dirty="0" smtClean="0">
                <a:sym typeface="Wingdings" panose="05000000000000000000" pitchFamily="2" charset="2"/>
              </a:rPr>
              <a:t> new social </a:t>
            </a:r>
            <a:r>
              <a:rPr lang="it-IT" dirty="0" err="1" smtClean="0">
                <a:sym typeface="Wingdings" panose="05000000000000000000" pitchFamily="2" charset="2"/>
              </a:rPr>
              <a:t>classes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were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arising</a:t>
            </a:r>
            <a:r>
              <a:rPr lang="it-IT" dirty="0" smtClean="0">
                <a:sym typeface="Wingdings" panose="05000000000000000000" pitchFamily="2" charset="2"/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 err="1" smtClean="0">
                <a:sym typeface="Wingdings" panose="05000000000000000000" pitchFamily="2" charset="2"/>
              </a:rPr>
              <a:t>Landed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gentry</a:t>
            </a:r>
            <a:r>
              <a:rPr lang="it-IT" dirty="0" smtClean="0">
                <a:sym typeface="Wingdings" panose="05000000000000000000" pitchFamily="2" charset="2"/>
              </a:rPr>
              <a:t> (</a:t>
            </a:r>
            <a:r>
              <a:rPr lang="it-IT" dirty="0" err="1" smtClean="0">
                <a:sym typeface="Wingdings" panose="05000000000000000000" pitchFamily="2" charset="2"/>
              </a:rPr>
              <a:t>landowners</a:t>
            </a:r>
            <a:r>
              <a:rPr lang="it-IT" dirty="0" smtClean="0">
                <a:sym typeface="Wingdings" panose="05000000000000000000" pitchFamily="2" charset="2"/>
              </a:rPr>
              <a:t>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>
                <a:sym typeface="Wingdings" panose="05000000000000000000" pitchFamily="2" charset="2"/>
              </a:rPr>
              <a:t>New middle </a:t>
            </a:r>
            <a:r>
              <a:rPr lang="it-IT" dirty="0" err="1" smtClean="0">
                <a:sym typeface="Wingdings" panose="05000000000000000000" pitchFamily="2" charset="2"/>
              </a:rPr>
              <a:t>classes</a:t>
            </a:r>
            <a:r>
              <a:rPr lang="it-IT" dirty="0" smtClean="0">
                <a:sym typeface="Wingdings" panose="05000000000000000000" pitchFamily="2" charset="2"/>
              </a:rPr>
              <a:t> (</a:t>
            </a:r>
            <a:r>
              <a:rPr lang="it-IT" dirty="0" err="1" smtClean="0">
                <a:sym typeface="Wingdings" panose="05000000000000000000" pitchFamily="2" charset="2"/>
              </a:rPr>
              <a:t>merchants</a:t>
            </a:r>
            <a:r>
              <a:rPr lang="it-IT" dirty="0" smtClean="0">
                <a:sym typeface="Wingdings" panose="05000000000000000000" pitchFamily="2" charset="2"/>
              </a:rPr>
              <a:t> and </a:t>
            </a:r>
            <a:r>
              <a:rPr lang="it-IT" dirty="0" err="1" smtClean="0">
                <a:sym typeface="Wingdings" panose="05000000000000000000" pitchFamily="2" charset="2"/>
              </a:rPr>
              <a:t>artisans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it-IT" dirty="0" err="1" smtClean="0">
                <a:sym typeface="Wingdings" panose="05000000000000000000" pitchFamily="2" charset="2"/>
              </a:rPr>
              <a:t>They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supported</a:t>
            </a:r>
            <a:r>
              <a:rPr lang="it-IT" dirty="0" smtClean="0">
                <a:sym typeface="Wingdings" panose="05000000000000000000" pitchFamily="2" charset="2"/>
              </a:rPr>
              <a:t> the </a:t>
            </a:r>
            <a:r>
              <a:rPr lang="it-IT" dirty="0" err="1" smtClean="0">
                <a:sym typeface="Wingdings" panose="05000000000000000000" pitchFamily="2" charset="2"/>
              </a:rPr>
              <a:t>Parliament</a:t>
            </a:r>
            <a:r>
              <a:rPr lang="it-IT" dirty="0" smtClean="0">
                <a:sym typeface="Wingdings" panose="05000000000000000000" pitchFamily="2" charset="2"/>
              </a:rPr>
              <a:t> and </a:t>
            </a:r>
            <a:r>
              <a:rPr lang="it-IT" dirty="0" err="1" smtClean="0">
                <a:sym typeface="Wingdings" panose="05000000000000000000" pitchFamily="2" charset="2"/>
              </a:rPr>
              <a:t>they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demanded</a:t>
            </a:r>
            <a:r>
              <a:rPr lang="it-IT" dirty="0" smtClean="0">
                <a:sym typeface="Wingdings" panose="05000000000000000000" pitchFamily="2" charset="2"/>
              </a:rPr>
              <a:t> to be more </a:t>
            </a:r>
            <a:r>
              <a:rPr lang="it-IT" dirty="0" err="1" smtClean="0">
                <a:sym typeface="Wingdings" panose="05000000000000000000" pitchFamily="2" charset="2"/>
              </a:rPr>
              <a:t>represented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266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Struggle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the King and the </a:t>
            </a:r>
            <a:r>
              <a:rPr lang="it-IT" dirty="0" err="1" smtClean="0"/>
              <a:t>Parliament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74054"/>
              </p:ext>
            </p:extLst>
          </p:nvPr>
        </p:nvGraphicFramePr>
        <p:xfrm>
          <a:off x="838200" y="1825623"/>
          <a:ext cx="10515600" cy="330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9645">
                  <a:extLst>
                    <a:ext uri="{9D8B030D-6E8A-4147-A177-3AD203B41FA5}">
                      <a16:colId xmlns:a16="http://schemas.microsoft.com/office/drawing/2014/main" val="716158271"/>
                    </a:ext>
                  </a:extLst>
                </a:gridCol>
                <a:gridCol w="5225955">
                  <a:extLst>
                    <a:ext uri="{9D8B030D-6E8A-4147-A177-3AD203B41FA5}">
                      <a16:colId xmlns:a16="http://schemas.microsoft.com/office/drawing/2014/main" val="3328349978"/>
                    </a:ext>
                  </a:extLst>
                </a:gridCol>
              </a:tblGrid>
              <a:tr h="442747"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The King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         The </a:t>
                      </a:r>
                      <a:r>
                        <a:rPr lang="it-IT" sz="2800" dirty="0" err="1" smtClean="0">
                          <a:solidFill>
                            <a:srgbClr val="FF0000"/>
                          </a:solidFill>
                        </a:rPr>
                        <a:t>Parliament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38313110"/>
                  </a:ext>
                </a:extLst>
              </a:tr>
              <a:tr h="1171977">
                <a:tc>
                  <a:txBody>
                    <a:bodyPr/>
                    <a:lstStyle/>
                    <a:p>
                      <a:pPr algn="l"/>
                      <a:r>
                        <a:rPr lang="it-IT" sz="2800" dirty="0" err="1" smtClean="0"/>
                        <a:t>wanted</a:t>
                      </a:r>
                      <a:r>
                        <a:rPr lang="it-IT" sz="2800" dirty="0" smtClean="0"/>
                        <a:t> to </a:t>
                      </a:r>
                      <a:r>
                        <a:rPr lang="it-IT" sz="2800" dirty="0" err="1" smtClean="0"/>
                        <a:t>raise</a:t>
                      </a:r>
                      <a:r>
                        <a:rPr lang="it-IT" sz="2800" dirty="0" smtClean="0"/>
                        <a:t> </a:t>
                      </a:r>
                      <a:r>
                        <a:rPr lang="it-IT" sz="2800" dirty="0" err="1" smtClean="0"/>
                        <a:t>money</a:t>
                      </a:r>
                      <a:r>
                        <a:rPr lang="it-IT" sz="2800" dirty="0" smtClean="0"/>
                        <a:t> on </a:t>
                      </a:r>
                      <a:r>
                        <a:rPr lang="it-IT" sz="2800" dirty="0" err="1" smtClean="0"/>
                        <a:t>his</a:t>
                      </a:r>
                      <a:r>
                        <a:rPr lang="it-IT" sz="2800" dirty="0" smtClean="0"/>
                        <a:t> </a:t>
                      </a:r>
                      <a:r>
                        <a:rPr lang="it-IT" sz="2800" dirty="0" err="1" smtClean="0"/>
                        <a:t>own</a:t>
                      </a:r>
                      <a:r>
                        <a:rPr lang="it-IT" sz="2800" dirty="0" smtClean="0"/>
                        <a:t> </a:t>
                      </a:r>
                      <a:r>
                        <a:rPr lang="it-IT" sz="2800" dirty="0" err="1" smtClean="0"/>
                        <a:t>without</a:t>
                      </a:r>
                      <a:r>
                        <a:rPr lang="it-IT" sz="2800" dirty="0" smtClean="0"/>
                        <a:t> the </a:t>
                      </a:r>
                      <a:r>
                        <a:rPr lang="it-IT" sz="2800" dirty="0" err="1" smtClean="0"/>
                        <a:t>approval</a:t>
                      </a:r>
                      <a:r>
                        <a:rPr lang="it-IT" sz="2800" dirty="0" smtClean="0"/>
                        <a:t> of the </a:t>
                      </a:r>
                      <a:r>
                        <a:rPr lang="it-IT" sz="2800" dirty="0" err="1" smtClean="0"/>
                        <a:t>Parliament</a:t>
                      </a:r>
                      <a:endParaRPr lang="it-IT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800" dirty="0" err="1" smtClean="0"/>
                        <a:t>was</a:t>
                      </a:r>
                      <a:r>
                        <a:rPr lang="it-IT" sz="2800" dirty="0" smtClean="0"/>
                        <a:t> </a:t>
                      </a:r>
                      <a:r>
                        <a:rPr lang="it-IT" sz="2800" dirty="0" err="1" smtClean="0"/>
                        <a:t>determined</a:t>
                      </a:r>
                      <a:r>
                        <a:rPr lang="it-IT" sz="2800" dirty="0" smtClean="0"/>
                        <a:t> to control                </a:t>
                      </a:r>
                      <a:r>
                        <a:rPr lang="it-IT" sz="2800" dirty="0" err="1" smtClean="0"/>
                        <a:t>finances</a:t>
                      </a:r>
                      <a:endParaRPr lang="it-IT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293406"/>
                  </a:ext>
                </a:extLst>
              </a:tr>
              <a:tr h="709128">
                <a:tc>
                  <a:txBody>
                    <a:bodyPr/>
                    <a:lstStyle/>
                    <a:p>
                      <a:pPr algn="just"/>
                      <a:endParaRPr lang="it-IT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it-IT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976027"/>
                  </a:ext>
                </a:extLst>
              </a:tr>
              <a:tr h="709128">
                <a:tc>
                  <a:txBody>
                    <a:bodyPr/>
                    <a:lstStyle/>
                    <a:p>
                      <a:pPr algn="just"/>
                      <a:endParaRPr lang="it-IT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it-IT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81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42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Petition</a:t>
            </a:r>
            <a:r>
              <a:rPr lang="it-IT" dirty="0" smtClean="0"/>
              <a:t> of Right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In 1628 the </a:t>
            </a:r>
            <a:r>
              <a:rPr lang="it-IT" b="1" dirty="0" err="1" smtClean="0"/>
              <a:t>Petition</a:t>
            </a:r>
            <a:r>
              <a:rPr lang="it-IT" b="1" dirty="0" smtClean="0"/>
              <a:t> of Right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forced</a:t>
            </a:r>
            <a:r>
              <a:rPr lang="it-IT" dirty="0" smtClean="0"/>
              <a:t> on Charles,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limited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in </a:t>
            </a:r>
            <a:r>
              <a:rPr lang="it-IT" dirty="0" err="1" smtClean="0"/>
              <a:t>several</a:t>
            </a:r>
            <a:r>
              <a:rPr lang="it-IT" dirty="0" smtClean="0"/>
              <a:t> ways and </a:t>
            </a:r>
            <a:r>
              <a:rPr lang="it-IT" dirty="0" err="1" smtClean="0"/>
              <a:t>prevented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from </a:t>
            </a:r>
            <a:r>
              <a:rPr lang="it-IT" dirty="0" err="1" smtClean="0"/>
              <a:t>raising</a:t>
            </a:r>
            <a:r>
              <a:rPr lang="it-IT" dirty="0" smtClean="0"/>
              <a:t> </a:t>
            </a:r>
            <a:r>
              <a:rPr lang="it-IT" dirty="0" err="1" smtClean="0"/>
              <a:t>taxes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the </a:t>
            </a:r>
            <a:r>
              <a:rPr lang="it-IT" dirty="0" err="1" smtClean="0"/>
              <a:t>parliamentary</a:t>
            </a:r>
            <a:r>
              <a:rPr lang="it-IT" dirty="0" smtClean="0"/>
              <a:t> </a:t>
            </a:r>
            <a:r>
              <a:rPr lang="it-IT" dirty="0" err="1" smtClean="0"/>
              <a:t>authorisation</a:t>
            </a:r>
            <a:r>
              <a:rPr lang="it-IT" dirty="0" smtClean="0"/>
              <a:t>. 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Parliament</a:t>
            </a:r>
            <a:r>
              <a:rPr lang="it-IT" dirty="0" smtClean="0"/>
              <a:t> </a:t>
            </a:r>
            <a:r>
              <a:rPr lang="it-IT" dirty="0" err="1" smtClean="0"/>
              <a:t>refused</a:t>
            </a:r>
            <a:r>
              <a:rPr lang="it-IT" dirty="0" smtClean="0"/>
              <a:t> to </a:t>
            </a:r>
            <a:r>
              <a:rPr lang="it-IT" dirty="0" err="1" smtClean="0"/>
              <a:t>give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</a:t>
            </a:r>
            <a:r>
              <a:rPr lang="it-IT" dirty="0" err="1" smtClean="0"/>
              <a:t>money</a:t>
            </a:r>
            <a:r>
              <a:rPr lang="it-IT" dirty="0" smtClean="0"/>
              <a:t>, Charles </a:t>
            </a:r>
            <a:r>
              <a:rPr lang="it-IT" dirty="0" err="1" smtClean="0"/>
              <a:t>responed</a:t>
            </a:r>
            <a:r>
              <a:rPr lang="it-IT" dirty="0" smtClean="0"/>
              <a:t> by </a:t>
            </a:r>
            <a:r>
              <a:rPr lang="it-IT" dirty="0" err="1" smtClean="0"/>
              <a:t>dissolving</a:t>
            </a:r>
            <a:r>
              <a:rPr lang="it-IT" dirty="0" smtClean="0"/>
              <a:t> </a:t>
            </a:r>
            <a:r>
              <a:rPr lang="it-IT" dirty="0" err="1" smtClean="0"/>
              <a:t>Parliament</a:t>
            </a:r>
            <a:r>
              <a:rPr lang="it-IT" dirty="0" smtClean="0"/>
              <a:t> and from 1629-40 </a:t>
            </a:r>
            <a:r>
              <a:rPr lang="it-IT" dirty="0" err="1" smtClean="0"/>
              <a:t>ruled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b="1" dirty="0" smtClean="0"/>
              <a:t>an </a:t>
            </a:r>
            <a:r>
              <a:rPr lang="it-IT" b="1" dirty="0" err="1" smtClean="0"/>
              <a:t>absolute</a:t>
            </a:r>
            <a:r>
              <a:rPr lang="it-IT" b="1" dirty="0" smtClean="0"/>
              <a:t> </a:t>
            </a:r>
            <a:r>
              <a:rPr lang="it-IT" b="1" dirty="0" err="1" smtClean="0"/>
              <a:t>monarch</a:t>
            </a:r>
            <a:r>
              <a:rPr lang="it-IT" b="1" dirty="0" smtClean="0"/>
              <a:t>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71093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Civil</a:t>
            </a:r>
            <a:r>
              <a:rPr lang="it-IT" dirty="0" smtClean="0"/>
              <a:t> War (1642)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civil</a:t>
            </a:r>
            <a:r>
              <a:rPr lang="it-IT" dirty="0" smtClean="0"/>
              <a:t> war </a:t>
            </a:r>
            <a:r>
              <a:rPr lang="it-IT" dirty="0" err="1" smtClean="0"/>
              <a:t>broke</a:t>
            </a:r>
            <a:r>
              <a:rPr lang="it-IT" dirty="0" smtClean="0"/>
              <a:t> out for </a:t>
            </a:r>
            <a:r>
              <a:rPr lang="it-IT" dirty="0" err="1" smtClean="0"/>
              <a:t>supremacy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opposing</a:t>
            </a:r>
            <a:r>
              <a:rPr lang="it-IT" dirty="0" smtClean="0"/>
              <a:t> </a:t>
            </a:r>
            <a:r>
              <a:rPr lang="it-IT" dirty="0" err="1" smtClean="0"/>
              <a:t>factions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 algn="just"/>
            <a:r>
              <a:rPr lang="it-IT" b="1" dirty="0" smtClean="0"/>
              <a:t>The </a:t>
            </a:r>
            <a:r>
              <a:rPr lang="it-IT" b="1" dirty="0" err="1" smtClean="0"/>
              <a:t>Royalists</a:t>
            </a:r>
            <a:r>
              <a:rPr lang="it-IT" b="1" dirty="0" smtClean="0"/>
              <a:t> (</a:t>
            </a:r>
            <a:r>
              <a:rPr lang="it-IT" b="1" dirty="0"/>
              <a:t>K</a:t>
            </a:r>
            <a:r>
              <a:rPr lang="it-IT" b="1" dirty="0" smtClean="0"/>
              <a:t>ing)</a:t>
            </a:r>
            <a:r>
              <a:rPr lang="it-IT" dirty="0" smtClean="0"/>
              <a:t>	    VS		</a:t>
            </a:r>
            <a:r>
              <a:rPr lang="it-IT" b="1" dirty="0" smtClean="0"/>
              <a:t>The </a:t>
            </a:r>
            <a:r>
              <a:rPr lang="it-IT" b="1" dirty="0" err="1" smtClean="0"/>
              <a:t>Roundheads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Parliament</a:t>
            </a:r>
            <a:r>
              <a:rPr lang="it-IT" dirty="0" smtClean="0"/>
              <a:t>, led 						by Oliver </a:t>
            </a:r>
            <a:r>
              <a:rPr lang="it-IT" dirty="0" err="1" smtClean="0"/>
              <a:t>Cromwell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>
            <a:off x="8461612" y="3819210"/>
            <a:ext cx="491320" cy="698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387152" y="4517408"/>
            <a:ext cx="449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/>
              <a:t>They</a:t>
            </a:r>
            <a:r>
              <a:rPr lang="it-IT" sz="2800" dirty="0" smtClean="0"/>
              <a:t> </a:t>
            </a:r>
            <a:r>
              <a:rPr lang="it-IT" sz="2800" dirty="0" err="1" smtClean="0"/>
              <a:t>were</a:t>
            </a:r>
            <a:r>
              <a:rPr lang="it-IT" sz="2800" dirty="0" smtClean="0"/>
              <a:t> </a:t>
            </a:r>
            <a:r>
              <a:rPr lang="it-IT" sz="2800" dirty="0" err="1" smtClean="0"/>
              <a:t>Puritans</a:t>
            </a:r>
            <a:endParaRPr lang="it-IT" sz="2800" dirty="0"/>
          </a:p>
        </p:txBody>
      </p:sp>
      <p:sp>
        <p:nvSpPr>
          <p:cNvPr id="10" name="Freccia a destra 9"/>
          <p:cNvSpPr/>
          <p:nvPr/>
        </p:nvSpPr>
        <p:spPr>
          <a:xfrm rot="19705066">
            <a:off x="5915734" y="4211105"/>
            <a:ext cx="942834" cy="477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411303" y="4791968"/>
            <a:ext cx="51427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They</a:t>
            </a:r>
            <a:r>
              <a:rPr lang="it-IT" sz="2800" dirty="0" smtClean="0"/>
              <a:t> </a:t>
            </a:r>
            <a:r>
              <a:rPr lang="it-IT" sz="2800" dirty="0" err="1" smtClean="0"/>
              <a:t>were</a:t>
            </a:r>
            <a:r>
              <a:rPr lang="it-IT" sz="2800" dirty="0" smtClean="0"/>
              <a:t> </a:t>
            </a:r>
            <a:r>
              <a:rPr lang="it-IT" sz="2800" dirty="0" err="1" smtClean="0"/>
              <a:t>supported</a:t>
            </a:r>
            <a:r>
              <a:rPr lang="it-IT" sz="2800" dirty="0" smtClean="0"/>
              <a:t> by the new </a:t>
            </a:r>
            <a:r>
              <a:rPr lang="it-IT" sz="2800" dirty="0" err="1" smtClean="0"/>
              <a:t>gentry</a:t>
            </a:r>
            <a:r>
              <a:rPr lang="it-IT" sz="2800" dirty="0" smtClean="0"/>
              <a:t> </a:t>
            </a:r>
            <a:r>
              <a:rPr lang="it-IT" sz="2800" dirty="0" err="1" smtClean="0"/>
              <a:t>along</a:t>
            </a:r>
            <a:r>
              <a:rPr lang="it-IT" sz="2800" dirty="0" smtClean="0"/>
              <a:t> with small </a:t>
            </a:r>
            <a:r>
              <a:rPr lang="it-IT" sz="2800" dirty="0" err="1" smtClean="0"/>
              <a:t>landowners</a:t>
            </a:r>
            <a:r>
              <a:rPr lang="it-IT" sz="2800" dirty="0" smtClean="0"/>
              <a:t> and </a:t>
            </a:r>
            <a:r>
              <a:rPr lang="it-IT" sz="2800" dirty="0" err="1" smtClean="0"/>
              <a:t>artisans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5180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birth</a:t>
            </a:r>
            <a:r>
              <a:rPr lang="it-IT" dirty="0" smtClean="0"/>
              <a:t> of the Commonwealth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Roundhead</a:t>
            </a:r>
            <a:r>
              <a:rPr lang="it-IT" dirty="0" smtClean="0"/>
              <a:t>, led by Oliver </a:t>
            </a:r>
            <a:r>
              <a:rPr lang="it-IT" dirty="0" err="1" smtClean="0"/>
              <a:t>Cromwell</a:t>
            </a:r>
            <a:r>
              <a:rPr lang="it-IT" dirty="0" smtClean="0"/>
              <a:t>, </a:t>
            </a:r>
            <a:r>
              <a:rPr lang="it-IT" dirty="0" err="1" smtClean="0"/>
              <a:t>took</a:t>
            </a:r>
            <a:r>
              <a:rPr lang="it-IT" dirty="0" smtClean="0"/>
              <a:t> control of </a:t>
            </a:r>
            <a:r>
              <a:rPr lang="it-IT" dirty="0" err="1" smtClean="0"/>
              <a:t>London</a:t>
            </a:r>
            <a:r>
              <a:rPr lang="it-IT" dirty="0" smtClean="0"/>
              <a:t> and </a:t>
            </a:r>
            <a:r>
              <a:rPr lang="it-IT" dirty="0" err="1" smtClean="0"/>
              <a:t>formed</a:t>
            </a:r>
            <a:r>
              <a:rPr lang="it-IT" dirty="0" smtClean="0"/>
              <a:t> the so </a:t>
            </a:r>
            <a:r>
              <a:rPr lang="it-IT" dirty="0" err="1" smtClean="0"/>
              <a:t>called</a:t>
            </a:r>
            <a:r>
              <a:rPr lang="it-IT" dirty="0" smtClean="0"/>
              <a:t> </a:t>
            </a:r>
            <a:r>
              <a:rPr lang="it-IT" b="1" dirty="0" err="1" smtClean="0"/>
              <a:t>Rump</a:t>
            </a:r>
            <a:r>
              <a:rPr lang="it-IT" b="1" dirty="0" smtClean="0"/>
              <a:t> </a:t>
            </a:r>
            <a:r>
              <a:rPr lang="it-IT" b="1" dirty="0" err="1" smtClean="0"/>
              <a:t>Parliament</a:t>
            </a:r>
            <a:r>
              <a:rPr lang="it-IT" b="1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voted</a:t>
            </a:r>
            <a:r>
              <a:rPr lang="it-IT" dirty="0" smtClean="0"/>
              <a:t> Charles </a:t>
            </a:r>
            <a:r>
              <a:rPr lang="it-IT" err="1" smtClean="0"/>
              <a:t>I</a:t>
            </a:r>
            <a:r>
              <a:rPr lang="it-IT" smtClean="0"/>
              <a:t>’ s </a:t>
            </a:r>
            <a:r>
              <a:rPr lang="it-IT" dirty="0" err="1" smtClean="0"/>
              <a:t>execution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On 30 </a:t>
            </a:r>
            <a:r>
              <a:rPr lang="it-IT" dirty="0" err="1" smtClean="0"/>
              <a:t>January</a:t>
            </a:r>
            <a:r>
              <a:rPr lang="it-IT" dirty="0" smtClean="0"/>
              <a:t> 1649 King Charles I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executed</a:t>
            </a:r>
            <a:r>
              <a:rPr lang="it-IT" dirty="0" smtClean="0"/>
              <a:t>, the </a:t>
            </a:r>
            <a:r>
              <a:rPr lang="it-IT" dirty="0" err="1" smtClean="0"/>
              <a:t>monarchy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abolished</a:t>
            </a:r>
            <a:r>
              <a:rPr lang="it-IT" dirty="0" smtClean="0"/>
              <a:t> and </a:t>
            </a:r>
            <a:r>
              <a:rPr lang="it-IT" dirty="0" err="1" smtClean="0"/>
              <a:t>Cromwell</a:t>
            </a:r>
            <a:r>
              <a:rPr lang="it-IT" dirty="0" smtClean="0"/>
              <a:t> </a:t>
            </a:r>
            <a:r>
              <a:rPr lang="it-IT" dirty="0" err="1" smtClean="0"/>
              <a:t>established</a:t>
            </a:r>
            <a:r>
              <a:rPr lang="it-IT" dirty="0" smtClean="0"/>
              <a:t> a </a:t>
            </a:r>
            <a:r>
              <a:rPr lang="it-IT" dirty="0" err="1" smtClean="0"/>
              <a:t>sort</a:t>
            </a:r>
            <a:r>
              <a:rPr lang="it-IT" dirty="0" smtClean="0"/>
              <a:t> of </a:t>
            </a:r>
            <a:r>
              <a:rPr lang="it-IT" dirty="0" err="1" smtClean="0"/>
              <a:t>republic</a:t>
            </a:r>
            <a:r>
              <a:rPr lang="it-IT" dirty="0" smtClean="0"/>
              <a:t> </a:t>
            </a:r>
            <a:r>
              <a:rPr lang="it-IT" dirty="0" err="1" smtClean="0"/>
              <a:t>known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 </a:t>
            </a:r>
            <a:r>
              <a:rPr lang="it-IT" b="1" dirty="0" smtClean="0"/>
              <a:t>Commonwealth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5011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136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262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di Office</vt:lpstr>
      <vt:lpstr>The English Civil War</vt:lpstr>
      <vt:lpstr>Charles I and the new social classes</vt:lpstr>
      <vt:lpstr>Struggle between the King and the Parliament</vt:lpstr>
      <vt:lpstr>The Petition of Right</vt:lpstr>
      <vt:lpstr>The Civil War (1642)</vt:lpstr>
      <vt:lpstr>The birth of the Commonwealth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Windows User</dc:creator>
  <cp:lastModifiedBy>Windows User</cp:lastModifiedBy>
  <cp:revision>7</cp:revision>
  <dcterms:created xsi:type="dcterms:W3CDTF">2019-10-01T21:21:32Z</dcterms:created>
  <dcterms:modified xsi:type="dcterms:W3CDTF">2019-10-01T22:25:05Z</dcterms:modified>
</cp:coreProperties>
</file>