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81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01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9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64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28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088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099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10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92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82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2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57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54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05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3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F95F-8A31-4C7B-961C-E4FC61AB0B8B}" type="datetimeFigureOut">
              <a:rPr lang="it-IT" smtClean="0"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0F1E03-43A4-4441-AFC8-DE6010F8D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43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Tudor </a:t>
            </a:r>
            <a:r>
              <a:rPr lang="it-IT" dirty="0" err="1" smtClean="0"/>
              <a:t>Dynasty</a:t>
            </a:r>
            <a:r>
              <a:rPr lang="it-IT" dirty="0" smtClean="0"/>
              <a:t> (1485-1603)</a:t>
            </a:r>
            <a:br>
              <a:rPr lang="it-IT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The </a:t>
            </a:r>
            <a:r>
              <a:rPr lang="it-IT" u="sng" dirty="0" err="1" smtClean="0"/>
              <a:t>most</a:t>
            </a:r>
            <a:r>
              <a:rPr lang="it-IT" u="sng" dirty="0" smtClean="0"/>
              <a:t> </a:t>
            </a:r>
            <a:r>
              <a:rPr lang="it-IT" u="sng" dirty="0" err="1" smtClean="0"/>
              <a:t>important</a:t>
            </a:r>
            <a:r>
              <a:rPr lang="it-IT" u="sng" dirty="0" smtClean="0"/>
              <a:t> </a:t>
            </a:r>
            <a:r>
              <a:rPr lang="it-IT" u="sng" dirty="0" err="1" smtClean="0"/>
              <a:t>events</a:t>
            </a:r>
            <a:endParaRPr lang="it-IT" u="sng" dirty="0" smtClean="0"/>
          </a:p>
          <a:p>
            <a:endParaRPr lang="it-IT" dirty="0"/>
          </a:p>
          <a:p>
            <a:r>
              <a:rPr lang="it-IT" dirty="0" smtClean="0"/>
              <a:t>The English </a:t>
            </a:r>
            <a:r>
              <a:rPr lang="it-IT" dirty="0" err="1" smtClean="0"/>
              <a:t>naval</a:t>
            </a:r>
            <a:r>
              <a:rPr lang="it-IT" dirty="0" smtClean="0"/>
              <a:t> </a:t>
            </a:r>
            <a:r>
              <a:rPr lang="it-IT" dirty="0" err="1" smtClean="0"/>
              <a:t>fleet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powerful</a:t>
            </a:r>
            <a:r>
              <a:rPr lang="it-IT" dirty="0" smtClean="0"/>
              <a:t> in Europe;</a:t>
            </a:r>
          </a:p>
          <a:p>
            <a:r>
              <a:rPr lang="it-IT" dirty="0" err="1" smtClean="0"/>
              <a:t>England</a:t>
            </a:r>
            <a:r>
              <a:rPr lang="it-IT" dirty="0" smtClean="0"/>
              <a:t> </a:t>
            </a:r>
            <a:r>
              <a:rPr lang="it-IT" dirty="0" err="1" smtClean="0"/>
              <a:t>acquired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smtClean="0"/>
              <a:t>first </a:t>
            </a:r>
            <a:r>
              <a:rPr lang="it-IT" dirty="0" err="1" smtClean="0"/>
              <a:t>colonies</a:t>
            </a:r>
            <a:r>
              <a:rPr lang="it-IT" dirty="0" smtClean="0"/>
              <a:t>;</a:t>
            </a:r>
            <a:endParaRPr lang="it-IT" dirty="0"/>
          </a:p>
          <a:p>
            <a:r>
              <a:rPr lang="it-IT" dirty="0" smtClean="0"/>
              <a:t>The </a:t>
            </a:r>
            <a:r>
              <a:rPr lang="it-IT" dirty="0" err="1" smtClean="0"/>
              <a:t>birth</a:t>
            </a:r>
            <a:r>
              <a:rPr lang="it-IT" dirty="0" smtClean="0"/>
              <a:t> of a </a:t>
            </a:r>
            <a:r>
              <a:rPr lang="it-IT" dirty="0" err="1" smtClean="0"/>
              <a:t>modern</a:t>
            </a:r>
            <a:r>
              <a:rPr lang="it-IT" dirty="0" smtClean="0"/>
              <a:t> mercantile </a:t>
            </a:r>
            <a:r>
              <a:rPr lang="it-IT" dirty="0" err="1" smtClean="0"/>
              <a:t>bourgeoise</a:t>
            </a:r>
            <a:r>
              <a:rPr lang="it-IT" dirty="0" smtClean="0"/>
              <a:t>;</a:t>
            </a:r>
          </a:p>
          <a:p>
            <a:r>
              <a:rPr lang="it-IT" dirty="0" smtClean="0"/>
              <a:t>The break with the </a:t>
            </a:r>
            <a:r>
              <a:rPr lang="it-IT" dirty="0" err="1" smtClean="0"/>
              <a:t>Catholic</a:t>
            </a:r>
            <a:r>
              <a:rPr lang="it-IT" dirty="0" smtClean="0"/>
              <a:t> Church;</a:t>
            </a:r>
          </a:p>
          <a:p>
            <a:r>
              <a:rPr lang="it-IT" dirty="0" smtClean="0"/>
              <a:t>The spread of the </a:t>
            </a:r>
            <a:r>
              <a:rPr lang="it-IT" dirty="0" err="1" smtClean="0"/>
              <a:t>Reformation</a:t>
            </a:r>
            <a:r>
              <a:rPr lang="it-IT" dirty="0" smtClean="0"/>
              <a:t> </a:t>
            </a:r>
            <a:r>
              <a:rPr lang="it-IT" dirty="0" err="1" smtClean="0"/>
              <a:t>spirit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373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transition</a:t>
            </a:r>
            <a:r>
              <a:rPr lang="it-IT" dirty="0" smtClean="0"/>
              <a:t> from </a:t>
            </a:r>
            <a:r>
              <a:rPr lang="it-IT" b="1" i="1" dirty="0" smtClean="0"/>
              <a:t>open </a:t>
            </a:r>
            <a:r>
              <a:rPr lang="it-IT" b="1" i="1" dirty="0" err="1" smtClean="0"/>
              <a:t>fields</a:t>
            </a:r>
            <a:r>
              <a:rPr lang="it-IT" dirty="0" smtClean="0"/>
              <a:t>, </a:t>
            </a:r>
            <a:r>
              <a:rPr lang="it-IT" dirty="0" err="1" smtClean="0"/>
              <a:t>typical</a:t>
            </a:r>
            <a:r>
              <a:rPr lang="it-IT" dirty="0" smtClean="0"/>
              <a:t> of the </a:t>
            </a:r>
            <a:r>
              <a:rPr lang="it-IT" dirty="0" err="1" smtClean="0"/>
              <a:t>medieval</a:t>
            </a:r>
            <a:r>
              <a:rPr lang="it-IT" dirty="0" smtClean="0"/>
              <a:t> economy, to </a:t>
            </a:r>
            <a:r>
              <a:rPr lang="it-IT" b="1" i="1" dirty="0" smtClean="0"/>
              <a:t>enclosures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fields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single </a:t>
            </a:r>
            <a:r>
              <a:rPr lang="it-IT" dirty="0" err="1" smtClean="0"/>
              <a:t>owners</a:t>
            </a:r>
            <a:r>
              <a:rPr lang="it-IT" dirty="0" smtClean="0">
                <a:sym typeface="Wingdings" panose="05000000000000000000" pitchFamily="2" charset="2"/>
              </a:rPr>
              <a:t> the enclosures </a:t>
            </a:r>
            <a:r>
              <a:rPr lang="it-IT" dirty="0" err="1" smtClean="0">
                <a:sym typeface="Wingdings" panose="05000000000000000000" pitchFamily="2" charset="2"/>
              </a:rPr>
              <a:t>were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concentrated</a:t>
            </a:r>
            <a:r>
              <a:rPr lang="it-IT" dirty="0" smtClean="0">
                <a:sym typeface="Wingdings" panose="05000000000000000000" pitchFamily="2" charset="2"/>
              </a:rPr>
              <a:t> in the </a:t>
            </a:r>
            <a:r>
              <a:rPr lang="it-IT" dirty="0" err="1" smtClean="0">
                <a:sym typeface="Wingdings" panose="05000000000000000000" pitchFamily="2" charset="2"/>
              </a:rPr>
              <a:t>hands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dirty="0" err="1" smtClean="0">
                <a:sym typeface="Wingdings" panose="05000000000000000000" pitchFamily="2" charset="2"/>
              </a:rPr>
              <a:t>bourgeoisie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aristocracy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pPr algn="just"/>
            <a:endParaRPr lang="it-IT" dirty="0" smtClean="0">
              <a:sym typeface="Wingdings" panose="05000000000000000000" pitchFamily="2" charset="2"/>
            </a:endParaRPr>
          </a:p>
          <a:p>
            <a:pPr algn="just"/>
            <a:r>
              <a:rPr lang="it-IT" dirty="0" smtClean="0">
                <a:sym typeface="Wingdings" panose="05000000000000000000" pitchFamily="2" charset="2"/>
              </a:rPr>
              <a:t>The </a:t>
            </a:r>
            <a:r>
              <a:rPr lang="it-IT" dirty="0" err="1" smtClean="0">
                <a:sym typeface="Wingdings" panose="05000000000000000000" pitchFamily="2" charset="2"/>
              </a:rPr>
              <a:t>gradual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development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dirty="0" err="1" smtClean="0">
                <a:sym typeface="Wingdings" panose="05000000000000000000" pitchFamily="2" charset="2"/>
              </a:rPr>
              <a:t>textile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industry</a:t>
            </a:r>
            <a:r>
              <a:rPr lang="it-IT" dirty="0" smtClean="0">
                <a:sym typeface="Wingdings" panose="05000000000000000000" pitchFamily="2" charset="2"/>
              </a:rPr>
              <a:t>;</a:t>
            </a:r>
          </a:p>
          <a:p>
            <a:pPr algn="just"/>
            <a:endParaRPr lang="it-IT" dirty="0" smtClean="0">
              <a:sym typeface="Wingdings" panose="05000000000000000000" pitchFamily="2" charset="2"/>
            </a:endParaRPr>
          </a:p>
          <a:p>
            <a:pPr algn="just"/>
            <a:r>
              <a:rPr lang="it-IT" dirty="0" smtClean="0">
                <a:sym typeface="Wingdings" panose="05000000000000000000" pitchFamily="2" charset="2"/>
              </a:rPr>
              <a:t>A new </a:t>
            </a:r>
            <a:r>
              <a:rPr lang="it-IT" dirty="0" err="1" smtClean="0">
                <a:sym typeface="Wingdings" panose="05000000000000000000" pitchFamily="2" charset="2"/>
              </a:rPr>
              <a:t>colonial</a:t>
            </a:r>
            <a:r>
              <a:rPr lang="it-IT" dirty="0" smtClean="0">
                <a:sym typeface="Wingdings" panose="05000000000000000000" pitchFamily="2" charset="2"/>
              </a:rPr>
              <a:t> economy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6067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Henry VII (1485-1509)</a:t>
            </a:r>
            <a:br>
              <a:rPr lang="it-IT" dirty="0" smtClean="0"/>
            </a:br>
            <a:r>
              <a:rPr lang="it-IT" sz="3600" dirty="0" smtClean="0"/>
              <a:t>The first Tudor </a:t>
            </a:r>
            <a:r>
              <a:rPr lang="it-IT" sz="3600" dirty="0" err="1" smtClean="0"/>
              <a:t>monarch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ym typeface="Wingdings" panose="05000000000000000000" pitchFamily="2" charset="2"/>
              </a:rPr>
              <a:t>On </a:t>
            </a:r>
            <a:r>
              <a:rPr lang="it-IT" dirty="0" err="1" smtClean="0">
                <a:sym typeface="Wingdings" panose="05000000000000000000" pitchFamily="2" charset="2"/>
              </a:rPr>
              <a:t>one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hand</a:t>
            </a:r>
            <a:r>
              <a:rPr lang="it-IT" dirty="0" smtClean="0">
                <a:sym typeface="Wingdings" panose="05000000000000000000" pitchFamily="2" charset="2"/>
              </a:rPr>
              <a:t> he </a:t>
            </a:r>
            <a:r>
              <a:rPr lang="it-IT" dirty="0" err="1" smtClean="0">
                <a:sym typeface="Wingdings" panose="05000000000000000000" pitchFamily="2" charset="2"/>
              </a:rPr>
              <a:t>weakened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old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military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nobility</a:t>
            </a:r>
            <a:r>
              <a:rPr lang="it-IT" dirty="0" smtClean="0">
                <a:sym typeface="Wingdings" panose="05000000000000000000" pitchFamily="2" charset="2"/>
              </a:rPr>
              <a:t> (</a:t>
            </a:r>
            <a:r>
              <a:rPr lang="it-IT" dirty="0" err="1" smtClean="0">
                <a:sym typeface="Wingdings" panose="05000000000000000000" pitchFamily="2" charset="2"/>
              </a:rPr>
              <a:t>knights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barons</a:t>
            </a:r>
            <a:r>
              <a:rPr lang="it-IT" dirty="0" smtClean="0">
                <a:sym typeface="Wingdings" panose="05000000000000000000" pitchFamily="2" charset="2"/>
              </a:rPr>
              <a:t>...) by </a:t>
            </a:r>
            <a:r>
              <a:rPr lang="it-IT" dirty="0" err="1" smtClean="0">
                <a:sym typeface="Wingdings" panose="05000000000000000000" pitchFamily="2" charset="2"/>
              </a:rPr>
              <a:t>confiscating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much</a:t>
            </a:r>
            <a:r>
              <a:rPr lang="it-IT" dirty="0" smtClean="0">
                <a:sym typeface="Wingdings" panose="05000000000000000000" pitchFamily="2" charset="2"/>
              </a:rPr>
              <a:t> of </a:t>
            </a:r>
            <a:r>
              <a:rPr lang="it-IT" dirty="0" err="1" smtClean="0">
                <a:sym typeface="Wingdings" panose="05000000000000000000" pitchFamily="2" charset="2"/>
              </a:rPr>
              <a:t>its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wealth</a:t>
            </a:r>
            <a:r>
              <a:rPr lang="it-IT" dirty="0" smtClean="0">
                <a:sym typeface="Wingdings" panose="05000000000000000000" pitchFamily="2" charset="2"/>
              </a:rPr>
              <a:t>, on the </a:t>
            </a:r>
            <a:r>
              <a:rPr lang="it-IT" dirty="0" err="1" smtClean="0">
                <a:sym typeface="Wingdings" panose="05000000000000000000" pitchFamily="2" charset="2"/>
              </a:rPr>
              <a:t>other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hand</a:t>
            </a:r>
            <a:r>
              <a:rPr lang="it-IT" dirty="0" smtClean="0">
                <a:sym typeface="Wingdings" panose="05000000000000000000" pitchFamily="2" charset="2"/>
              </a:rPr>
              <a:t> he </a:t>
            </a:r>
            <a:r>
              <a:rPr lang="it-IT" dirty="0" err="1" smtClean="0">
                <a:sym typeface="Wingdings" panose="05000000000000000000" pitchFamily="2" charset="2"/>
              </a:rPr>
              <a:t>promoted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emergence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b="1" dirty="0" smtClean="0">
                <a:sym typeface="Wingdings" panose="05000000000000000000" pitchFamily="2" charset="2"/>
              </a:rPr>
              <a:t>new middle </a:t>
            </a:r>
            <a:r>
              <a:rPr lang="it-IT" b="1" dirty="0" err="1" smtClean="0">
                <a:sym typeface="Wingdings" panose="05000000000000000000" pitchFamily="2" charset="2"/>
              </a:rPr>
              <a:t>class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that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is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b="1" dirty="0" err="1" smtClean="0">
                <a:sym typeface="Wingdings" panose="05000000000000000000" pitchFamily="2" charset="2"/>
              </a:rPr>
              <a:t>bourgeoisie</a:t>
            </a:r>
            <a:r>
              <a:rPr lang="it-IT" dirty="0" smtClean="0">
                <a:sym typeface="Wingdings" panose="05000000000000000000" pitchFamily="2" charset="2"/>
              </a:rPr>
              <a:t> (</a:t>
            </a:r>
            <a:r>
              <a:rPr lang="it-IT" dirty="0" err="1" smtClean="0">
                <a:sym typeface="Wingdings" panose="05000000000000000000" pitchFamily="2" charset="2"/>
              </a:rPr>
              <a:t>merchants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The </a:t>
            </a:r>
            <a:r>
              <a:rPr lang="it-IT" dirty="0" err="1" smtClean="0">
                <a:sym typeface="Wingdings" panose="05000000000000000000" pitchFamily="2" charset="2"/>
              </a:rPr>
              <a:t>wealthy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bourgeoisie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supported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economically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the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king</a:t>
            </a:r>
            <a:r>
              <a:rPr lang="it-IT" dirty="0" smtClean="0">
                <a:sym typeface="Wingdings" panose="05000000000000000000" pitchFamily="2" charset="2"/>
              </a:rPr>
              <a:t>;</a:t>
            </a:r>
          </a:p>
          <a:p>
            <a:pPr marL="0" indent="0" algn="just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algn="just"/>
            <a:r>
              <a:rPr lang="it-IT" dirty="0" smtClean="0">
                <a:sym typeface="Wingdings" panose="05000000000000000000" pitchFamily="2" charset="2"/>
              </a:rPr>
              <a:t>He </a:t>
            </a:r>
            <a:r>
              <a:rPr lang="it-IT" dirty="0" err="1" smtClean="0">
                <a:sym typeface="Wingdings" panose="05000000000000000000" pitchFamily="2" charset="2"/>
              </a:rPr>
              <a:t>was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able</a:t>
            </a:r>
            <a:r>
              <a:rPr lang="it-IT" dirty="0" smtClean="0">
                <a:sym typeface="Wingdings" panose="05000000000000000000" pitchFamily="2" charset="2"/>
              </a:rPr>
              <a:t> to concentrate more and more </a:t>
            </a:r>
            <a:r>
              <a:rPr lang="it-IT" dirty="0" err="1" smtClean="0">
                <a:sym typeface="Wingdings" panose="05000000000000000000" pitchFamily="2" charset="2"/>
              </a:rPr>
              <a:t>power</a:t>
            </a:r>
            <a:r>
              <a:rPr lang="it-IT" dirty="0" smtClean="0">
                <a:sym typeface="Wingdings" panose="05000000000000000000" pitchFamily="2" charset="2"/>
              </a:rPr>
              <a:t> in  </a:t>
            </a:r>
            <a:r>
              <a:rPr lang="it-IT" dirty="0" err="1" smtClean="0">
                <a:sym typeface="Wingdings" panose="05000000000000000000" pitchFamily="2" charset="2"/>
              </a:rPr>
              <a:t>his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hands</a:t>
            </a:r>
            <a:r>
              <a:rPr lang="it-IT" dirty="0" smtClean="0">
                <a:sym typeface="Wingdings" panose="05000000000000000000" pitchFamily="2" charset="2"/>
              </a:rPr>
              <a:t>;</a:t>
            </a:r>
          </a:p>
          <a:p>
            <a:pPr algn="just"/>
            <a:r>
              <a:rPr lang="it-IT" dirty="0" smtClean="0">
                <a:sym typeface="Wingdings" panose="05000000000000000000" pitchFamily="2" charset="2"/>
              </a:rPr>
              <a:t>He made </a:t>
            </a:r>
            <a:r>
              <a:rPr lang="it-IT" dirty="0" err="1" smtClean="0">
                <a:sym typeface="Wingdings" panose="05000000000000000000" pitchFamily="2" charset="2"/>
              </a:rPr>
              <a:t>great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investment</a:t>
            </a:r>
            <a:r>
              <a:rPr lang="it-IT" dirty="0" smtClean="0">
                <a:sym typeface="Wingdings" panose="05000000000000000000" pitchFamily="2" charset="2"/>
              </a:rPr>
              <a:t> in </a:t>
            </a:r>
            <a:r>
              <a:rPr lang="it-IT" dirty="0" err="1" smtClean="0">
                <a:sym typeface="Wingdings" panose="05000000000000000000" pitchFamily="2" charset="2"/>
              </a:rPr>
              <a:t>ship</a:t>
            </a:r>
            <a:r>
              <a:rPr lang="it-IT" dirty="0" smtClean="0">
                <a:sym typeface="Wingdings" panose="05000000000000000000" pitchFamily="2" charset="2"/>
              </a:rPr>
              <a:t>-building ( </a:t>
            </a:r>
            <a:r>
              <a:rPr lang="it-IT" dirty="0" err="1" smtClean="0">
                <a:sym typeface="Wingdings" panose="05000000000000000000" pitchFamily="2" charset="2"/>
              </a:rPr>
              <a:t>worldwide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explorations</a:t>
            </a:r>
            <a:r>
              <a:rPr lang="it-IT" dirty="0" smtClean="0">
                <a:sym typeface="Wingdings" panose="05000000000000000000" pitchFamily="2" charset="2"/>
              </a:rPr>
              <a:t>)  </a:t>
            </a:r>
            <a:r>
              <a:rPr lang="it-IT" b="1" dirty="0" smtClean="0">
                <a:sym typeface="Wingdings" panose="05000000000000000000" pitchFamily="2" charset="2"/>
              </a:rPr>
              <a:t>new </a:t>
            </a:r>
            <a:r>
              <a:rPr lang="it-IT" b="1" dirty="0" err="1" smtClean="0">
                <a:sym typeface="Wingdings" panose="05000000000000000000" pitchFamily="2" charset="2"/>
              </a:rPr>
              <a:t>lands</a:t>
            </a:r>
            <a:r>
              <a:rPr lang="it-IT" b="1" dirty="0" smtClean="0">
                <a:sym typeface="Wingdings" panose="05000000000000000000" pitchFamily="2" charset="2"/>
              </a:rPr>
              <a:t> = </a:t>
            </a:r>
            <a:r>
              <a:rPr lang="it-IT" b="1" dirty="0" err="1" smtClean="0">
                <a:sym typeface="Wingdings" panose="05000000000000000000" pitchFamily="2" charset="2"/>
              </a:rPr>
              <a:t>trade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b="1" dirty="0" err="1" smtClean="0">
                <a:sym typeface="Wingdings" panose="05000000000000000000" pitchFamily="2" charset="2"/>
              </a:rPr>
              <a:t>routes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9182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Henry VIII (1509 -1547)</a:t>
            </a:r>
            <a:br>
              <a:rPr lang="it-IT" dirty="0" smtClean="0"/>
            </a:br>
            <a:r>
              <a:rPr lang="it-IT" dirty="0" smtClean="0"/>
              <a:t>and the English </a:t>
            </a:r>
            <a:r>
              <a:rPr lang="it-IT" dirty="0" err="1" smtClean="0"/>
              <a:t>Reformation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Henry VII </a:t>
            </a:r>
            <a:r>
              <a:rPr lang="it-IT" dirty="0" err="1" smtClean="0"/>
              <a:t>died</a:t>
            </a:r>
            <a:r>
              <a:rPr lang="it-IT" dirty="0" smtClean="0"/>
              <a:t> in 1509 and </a:t>
            </a:r>
            <a:r>
              <a:rPr lang="it-IT" dirty="0" err="1" smtClean="0"/>
              <a:t>his</a:t>
            </a:r>
            <a:r>
              <a:rPr lang="it-IT" dirty="0" smtClean="0"/>
              <a:t> son Henry VIII </a:t>
            </a:r>
            <a:r>
              <a:rPr lang="it-IT" dirty="0" err="1" smtClean="0"/>
              <a:t>succeded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to the </a:t>
            </a:r>
            <a:r>
              <a:rPr lang="it-IT" dirty="0" err="1" smtClean="0"/>
              <a:t>throne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His </a:t>
            </a:r>
            <a:r>
              <a:rPr lang="it-IT" dirty="0" err="1" smtClean="0"/>
              <a:t>reign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marked</a:t>
            </a:r>
            <a:r>
              <a:rPr lang="it-IT" dirty="0" smtClean="0"/>
              <a:t> by the </a:t>
            </a:r>
            <a:r>
              <a:rPr lang="it-IT" b="1" i="1" dirty="0" err="1" smtClean="0"/>
              <a:t>Protestant</a:t>
            </a:r>
            <a:r>
              <a:rPr lang="it-IT" b="1" i="1" dirty="0" smtClean="0"/>
              <a:t> </a:t>
            </a:r>
            <a:r>
              <a:rPr lang="it-IT" b="1" i="1" dirty="0" err="1" smtClean="0"/>
              <a:t>Reformation</a:t>
            </a:r>
            <a:r>
              <a:rPr lang="it-IT" b="1" i="1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England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r>
              <a:rPr lang="it-IT" dirty="0" smtClean="0"/>
              <a:t> </a:t>
            </a:r>
            <a:r>
              <a:rPr lang="it-IT" dirty="0" err="1" smtClean="0"/>
              <a:t>occured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Henry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u="sng" dirty="0" smtClean="0"/>
              <a:t>to </a:t>
            </a:r>
            <a:r>
              <a:rPr lang="it-IT" u="sng" dirty="0" err="1" smtClean="0"/>
              <a:t>divorce</a:t>
            </a:r>
            <a:r>
              <a:rPr lang="it-IT" u="sng" dirty="0" smtClean="0"/>
              <a:t> </a:t>
            </a:r>
            <a:r>
              <a:rPr lang="it-IT" u="sng" dirty="0" err="1" smtClean="0"/>
              <a:t>his</a:t>
            </a:r>
            <a:r>
              <a:rPr lang="it-IT" u="sng" dirty="0" smtClean="0"/>
              <a:t> </a:t>
            </a:r>
            <a:r>
              <a:rPr lang="it-IT" u="sng" dirty="0" err="1" smtClean="0"/>
              <a:t>wife</a:t>
            </a:r>
            <a:r>
              <a:rPr lang="it-IT" u="sng" dirty="0" smtClean="0"/>
              <a:t> Catherine of </a:t>
            </a:r>
            <a:r>
              <a:rPr lang="it-IT" u="sng" dirty="0" err="1" smtClean="0"/>
              <a:t>Aragon</a:t>
            </a:r>
            <a:r>
              <a:rPr lang="it-IT" u="sng" dirty="0" smtClean="0"/>
              <a:t> </a:t>
            </a:r>
            <a:r>
              <a:rPr lang="it-IT" dirty="0" smtClean="0"/>
              <a:t>for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i="1" u="sng" dirty="0" err="1" smtClean="0"/>
              <a:t>political</a:t>
            </a:r>
            <a:r>
              <a:rPr lang="it-IT" dirty="0" smtClean="0"/>
              <a:t> (the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conflict</a:t>
            </a:r>
            <a:r>
              <a:rPr lang="it-IT" dirty="0" smtClean="0"/>
              <a:t> with </a:t>
            </a:r>
            <a:r>
              <a:rPr lang="it-IT" dirty="0" err="1" smtClean="0"/>
              <a:t>Spain</a:t>
            </a:r>
            <a:r>
              <a:rPr lang="it-IT" dirty="0" smtClean="0"/>
              <a:t> and the </a:t>
            </a:r>
            <a:r>
              <a:rPr lang="it-IT" dirty="0" err="1" smtClean="0"/>
              <a:t>will</a:t>
            </a:r>
            <a:r>
              <a:rPr lang="it-IT" dirty="0" smtClean="0"/>
              <a:t> to </a:t>
            </a:r>
            <a:r>
              <a:rPr lang="it-IT" dirty="0" err="1" smtClean="0"/>
              <a:t>ally</a:t>
            </a:r>
            <a:r>
              <a:rPr lang="it-IT" dirty="0" smtClean="0"/>
              <a:t> with France) and </a:t>
            </a:r>
            <a:r>
              <a:rPr lang="it-IT" i="1" u="sng" dirty="0" err="1" smtClean="0"/>
              <a:t>dynastic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reasons</a:t>
            </a:r>
            <a:r>
              <a:rPr lang="it-IT" i="1" u="sng" dirty="0" smtClean="0"/>
              <a:t> </a:t>
            </a:r>
            <a:r>
              <a:rPr lang="it-IT" dirty="0" smtClean="0"/>
              <a:t>(Catherine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given</a:t>
            </a:r>
            <a:r>
              <a:rPr lang="it-IT" dirty="0" smtClean="0"/>
              <a:t> Henry a </a:t>
            </a:r>
            <a:r>
              <a:rPr lang="it-IT" dirty="0" err="1" smtClean="0"/>
              <a:t>daughter</a:t>
            </a:r>
            <a:r>
              <a:rPr lang="it-IT" dirty="0" smtClean="0"/>
              <a:t>, Mary,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failed</a:t>
            </a:r>
            <a:r>
              <a:rPr lang="it-IT" dirty="0" smtClean="0"/>
              <a:t> to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a male </a:t>
            </a:r>
            <a:r>
              <a:rPr lang="it-IT" dirty="0" err="1" smtClean="0"/>
              <a:t>heir</a:t>
            </a:r>
            <a:r>
              <a:rPr lang="it-IT" dirty="0" smtClean="0"/>
              <a:t>). </a:t>
            </a:r>
            <a:r>
              <a:rPr lang="it-IT" dirty="0" err="1" smtClean="0"/>
              <a:t>When</a:t>
            </a:r>
            <a:r>
              <a:rPr lang="it-IT" dirty="0" smtClean="0"/>
              <a:t> Henry </a:t>
            </a:r>
            <a:r>
              <a:rPr lang="it-IT" dirty="0" err="1" smtClean="0"/>
              <a:t>asked</a:t>
            </a:r>
            <a:r>
              <a:rPr lang="it-IT" dirty="0" smtClean="0"/>
              <a:t> the Pope to </a:t>
            </a:r>
            <a:r>
              <a:rPr lang="it-IT" dirty="0" err="1" smtClean="0"/>
              <a:t>annull</a:t>
            </a:r>
            <a:r>
              <a:rPr lang="it-IT" dirty="0" smtClean="0"/>
              <a:t> 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marriage</a:t>
            </a:r>
            <a:r>
              <a:rPr lang="it-IT" dirty="0" smtClean="0"/>
              <a:t>, the Pope </a:t>
            </a:r>
            <a:r>
              <a:rPr lang="it-IT" dirty="0" err="1" smtClean="0"/>
              <a:t>refused</a:t>
            </a:r>
            <a:r>
              <a:rPr lang="it-IT" dirty="0" smtClean="0"/>
              <a:t>. </a:t>
            </a:r>
            <a:r>
              <a:rPr lang="it-IT" dirty="0" err="1" smtClean="0"/>
              <a:t>Thus</a:t>
            </a:r>
            <a:r>
              <a:rPr lang="it-IT" dirty="0" smtClean="0"/>
              <a:t>, the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broke</a:t>
            </a:r>
            <a:r>
              <a:rPr lang="it-IT" dirty="0" smtClean="0"/>
              <a:t> with Rome and </a:t>
            </a:r>
            <a:r>
              <a:rPr lang="it-IT" dirty="0" err="1" smtClean="0"/>
              <a:t>divorced</a:t>
            </a:r>
            <a:r>
              <a:rPr lang="it-IT" dirty="0" smtClean="0"/>
              <a:t> with Catherine and with the </a:t>
            </a:r>
            <a:r>
              <a:rPr lang="it-IT" b="1" i="1" dirty="0" err="1" smtClean="0"/>
              <a:t>Act</a:t>
            </a:r>
            <a:r>
              <a:rPr lang="it-IT" b="1" i="1" dirty="0" smtClean="0"/>
              <a:t> of </a:t>
            </a:r>
            <a:r>
              <a:rPr lang="it-IT" b="1" i="1" dirty="0" err="1" smtClean="0"/>
              <a:t>Supremacy</a:t>
            </a:r>
            <a:r>
              <a:rPr lang="it-IT" dirty="0" smtClean="0"/>
              <a:t> (1534) he made </a:t>
            </a:r>
            <a:r>
              <a:rPr lang="it-IT" dirty="0" err="1" smtClean="0"/>
              <a:t>him</a:t>
            </a:r>
            <a:r>
              <a:rPr lang="it-IT" dirty="0" smtClean="0"/>
              <a:t> the </a:t>
            </a:r>
            <a:r>
              <a:rPr lang="it-IT" u="sng" dirty="0" smtClean="0"/>
              <a:t>Supreme Head of the Church in </a:t>
            </a:r>
            <a:r>
              <a:rPr lang="it-IT" u="sng" dirty="0" err="1" smtClean="0"/>
              <a:t>England</a:t>
            </a:r>
            <a:r>
              <a:rPr lang="it-IT" u="sng" dirty="0" smtClean="0"/>
              <a:t>.</a:t>
            </a:r>
          </a:p>
          <a:p>
            <a:pPr algn="just"/>
            <a:r>
              <a:rPr lang="it-IT" dirty="0" err="1" smtClean="0"/>
              <a:t>Thanks</a:t>
            </a:r>
            <a:r>
              <a:rPr lang="it-IT" dirty="0" smtClean="0"/>
              <a:t> to </a:t>
            </a:r>
            <a:r>
              <a:rPr lang="it-IT" dirty="0" err="1" smtClean="0"/>
              <a:t>ths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the Church of </a:t>
            </a:r>
            <a:r>
              <a:rPr lang="it-IT" dirty="0" err="1" smtClean="0"/>
              <a:t>England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separated</a:t>
            </a:r>
            <a:r>
              <a:rPr lang="it-IT" dirty="0" smtClean="0"/>
              <a:t> from the </a:t>
            </a:r>
            <a:r>
              <a:rPr lang="it-IT" dirty="0" err="1" smtClean="0"/>
              <a:t>Catholic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and the King </a:t>
            </a:r>
            <a:r>
              <a:rPr lang="it-IT" dirty="0" err="1" smtClean="0"/>
              <a:t>was</a:t>
            </a:r>
            <a:r>
              <a:rPr lang="it-IT" dirty="0"/>
              <a:t> </a:t>
            </a:r>
            <a:r>
              <a:rPr lang="it-IT" dirty="0" smtClean="0"/>
              <a:t>Head of the </a:t>
            </a:r>
            <a:r>
              <a:rPr lang="it-IT" b="1" dirty="0" err="1" smtClean="0"/>
              <a:t>Anglican</a:t>
            </a:r>
            <a:r>
              <a:rPr lang="it-IT" b="1" dirty="0" smtClean="0"/>
              <a:t> Church.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5225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Henry VIII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wives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1533 Henry VIII </a:t>
            </a:r>
            <a:r>
              <a:rPr lang="it-IT" dirty="0" err="1" smtClean="0"/>
              <a:t>married</a:t>
            </a:r>
            <a:r>
              <a:rPr lang="it-IT" dirty="0" smtClean="0"/>
              <a:t> </a:t>
            </a:r>
            <a:r>
              <a:rPr lang="it-IT" u="sng" dirty="0" smtClean="0"/>
              <a:t>Anne </a:t>
            </a:r>
            <a:r>
              <a:rPr lang="it-IT" u="sng" dirty="0" err="1" smtClean="0"/>
              <a:t>Boleyn</a:t>
            </a:r>
            <a:r>
              <a:rPr lang="it-IT" u="sng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gave</a:t>
            </a:r>
            <a:r>
              <a:rPr lang="it-IT" dirty="0" smtClean="0"/>
              <a:t> </a:t>
            </a:r>
            <a:r>
              <a:rPr lang="it-IT" dirty="0" err="1" smtClean="0"/>
              <a:t>birth</a:t>
            </a:r>
            <a:r>
              <a:rPr lang="it-IT" dirty="0" smtClean="0"/>
              <a:t> to a girl, </a:t>
            </a:r>
            <a:r>
              <a:rPr lang="it-IT" b="1" dirty="0" err="1" smtClean="0"/>
              <a:t>Elisabeth</a:t>
            </a:r>
            <a:r>
              <a:rPr lang="it-IT" dirty="0" smtClean="0"/>
              <a:t>. In 1536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executed</a:t>
            </a:r>
            <a:r>
              <a:rPr lang="it-IT" dirty="0" smtClean="0"/>
              <a:t> on </a:t>
            </a:r>
            <a:r>
              <a:rPr lang="it-IT" dirty="0" err="1" smtClean="0"/>
              <a:t>charges</a:t>
            </a:r>
            <a:r>
              <a:rPr lang="it-IT" dirty="0" smtClean="0"/>
              <a:t> of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extramarital</a:t>
            </a:r>
            <a:r>
              <a:rPr lang="it-IT" dirty="0" smtClean="0"/>
              <a:t> </a:t>
            </a:r>
            <a:r>
              <a:rPr lang="it-IT" dirty="0" err="1" smtClean="0"/>
              <a:t>affairs</a:t>
            </a:r>
            <a:r>
              <a:rPr lang="it-IT" dirty="0" smtClean="0"/>
              <a:t> with </a:t>
            </a:r>
            <a:r>
              <a:rPr lang="it-IT" dirty="0" err="1" smtClean="0"/>
              <a:t>different</a:t>
            </a:r>
            <a:r>
              <a:rPr lang="it-IT" dirty="0" smtClean="0"/>
              <a:t> men;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married</a:t>
            </a:r>
            <a:r>
              <a:rPr lang="it-IT" dirty="0" smtClean="0"/>
              <a:t> </a:t>
            </a:r>
            <a:r>
              <a:rPr lang="it-IT" u="sng" dirty="0" smtClean="0"/>
              <a:t>Jane Seymour,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gave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a son, </a:t>
            </a:r>
            <a:r>
              <a:rPr lang="it-IT" b="1" dirty="0" smtClean="0"/>
              <a:t>Edward.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died</a:t>
            </a:r>
            <a:r>
              <a:rPr lang="it-IT" dirty="0" smtClean="0"/>
              <a:t> of </a:t>
            </a:r>
            <a:r>
              <a:rPr lang="it-IT" dirty="0" err="1" smtClean="0"/>
              <a:t>childbirth</a:t>
            </a:r>
            <a:r>
              <a:rPr lang="it-IT" dirty="0" smtClean="0"/>
              <a:t>.</a:t>
            </a:r>
          </a:p>
          <a:p>
            <a:r>
              <a:rPr lang="it-IT" dirty="0" smtClean="0"/>
              <a:t>Henry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more </a:t>
            </a:r>
            <a:r>
              <a:rPr lang="it-IT" dirty="0" err="1" smtClean="0"/>
              <a:t>wives</a:t>
            </a:r>
            <a:r>
              <a:rPr lang="it-IT" dirty="0" smtClean="0"/>
              <a:t>: </a:t>
            </a:r>
            <a:r>
              <a:rPr lang="it-IT" u="sng" dirty="0" smtClean="0"/>
              <a:t>Anne of </a:t>
            </a:r>
            <a:r>
              <a:rPr lang="it-IT" u="sng" dirty="0" err="1" smtClean="0"/>
              <a:t>Cleves</a:t>
            </a:r>
            <a:r>
              <a:rPr lang="it-IT" dirty="0" smtClean="0"/>
              <a:t>, </a:t>
            </a:r>
            <a:r>
              <a:rPr lang="it-IT" u="sng" dirty="0" smtClean="0"/>
              <a:t>Catherine Howard </a:t>
            </a:r>
            <a:r>
              <a:rPr lang="it-IT" dirty="0" smtClean="0"/>
              <a:t>and</a:t>
            </a:r>
            <a:r>
              <a:rPr lang="it-IT" u="sng" dirty="0" smtClean="0"/>
              <a:t> Catherine </a:t>
            </a:r>
            <a:r>
              <a:rPr lang="it-IT" u="sng" dirty="0" err="1" smtClean="0"/>
              <a:t>Parr</a:t>
            </a:r>
            <a:r>
              <a:rPr lang="it-IT" u="sng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played</a:t>
            </a:r>
            <a:r>
              <a:rPr lang="it-IT" dirty="0" smtClean="0"/>
              <a:t> an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in the </a:t>
            </a:r>
            <a:r>
              <a:rPr lang="it-IT" dirty="0" err="1" smtClean="0"/>
              <a:t>upbringing</a:t>
            </a:r>
            <a:r>
              <a:rPr lang="it-IT" dirty="0" smtClean="0"/>
              <a:t> of Prince Edward and </a:t>
            </a:r>
            <a:r>
              <a:rPr lang="it-IT" dirty="0" err="1" smtClean="0"/>
              <a:t>Princess</a:t>
            </a:r>
            <a:r>
              <a:rPr lang="it-IT" dirty="0" smtClean="0"/>
              <a:t> </a:t>
            </a:r>
            <a:r>
              <a:rPr lang="it-IT" dirty="0" err="1" smtClean="0"/>
              <a:t>Elisabeth</a:t>
            </a:r>
            <a:r>
              <a:rPr lang="it-IT" dirty="0" smtClean="0"/>
              <a:t>, </a:t>
            </a:r>
            <a:r>
              <a:rPr lang="it-IT" dirty="0" err="1" smtClean="0"/>
              <a:t>both</a:t>
            </a:r>
            <a:r>
              <a:rPr lang="it-IT" dirty="0" smtClean="0"/>
              <a:t> of </a:t>
            </a:r>
            <a:r>
              <a:rPr lang="it-IT" dirty="0" err="1" smtClean="0"/>
              <a:t>whom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monachs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622223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432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Filo</vt:lpstr>
      <vt:lpstr>The Tudor Dynasty (1485-1603) </vt:lpstr>
      <vt:lpstr>Economic changes</vt:lpstr>
      <vt:lpstr>Henry VII (1485-1509) The first Tudor monarch</vt:lpstr>
      <vt:lpstr>Henry VIII (1509 -1547) and the English Reformation</vt:lpstr>
      <vt:lpstr>Henry VIII and his wives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9</cp:revision>
  <dcterms:created xsi:type="dcterms:W3CDTF">2019-02-17T17:04:30Z</dcterms:created>
  <dcterms:modified xsi:type="dcterms:W3CDTF">2019-02-25T15:52:38Z</dcterms:modified>
</cp:coreProperties>
</file>