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7" r:id="rId3"/>
    <p:sldId id="263" r:id="rId4"/>
    <p:sldId id="277" r:id="rId5"/>
    <p:sldId id="265" r:id="rId6"/>
    <p:sldId id="267" r:id="rId7"/>
    <p:sldId id="268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470"/>
    <a:srgbClr val="A3CDDF"/>
    <a:srgbClr val="0091C8"/>
    <a:srgbClr val="E1DED2"/>
    <a:srgbClr val="D5EDF5"/>
    <a:srgbClr val="B5E7FF"/>
    <a:srgbClr val="77B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8"/>
  </p:normalViewPr>
  <p:slideViewPr>
    <p:cSldViewPr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20716-BBFE-D64C-BCF4-D0C83D53B371}" type="datetimeFigureOut">
              <a:rPr lang="it-IT" smtClean="0"/>
              <a:t>21/01/19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D9604-C497-F648-828C-4DFC415B499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57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B299-C44F-4970-BE17-2F260A784816}" type="datetimeFigureOut">
              <a:rPr lang="it-IT"/>
              <a:pPr>
                <a:defRPr/>
              </a:pPr>
              <a:t>21/01/19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BD39-66EE-4F51-B2F1-5C7F813A4CE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18A3D-E537-46C1-8093-F1BFD1104413}" type="datetimeFigureOut">
              <a:rPr lang="it-IT"/>
              <a:pPr>
                <a:defRPr/>
              </a:pPr>
              <a:t>21/01/19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BDFA-A4C8-438C-B17E-4F1160C508A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1D9C-60B2-4710-AB91-048A8039149E}" type="datetimeFigureOut">
              <a:rPr lang="it-IT"/>
              <a:pPr>
                <a:defRPr/>
              </a:pPr>
              <a:t>21/01/19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FB18D-C65E-4266-8EFA-A911C98DB19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8B00-26AC-406D-A09F-ED325177FD8D}" type="datetimeFigureOut">
              <a:rPr lang="it-IT"/>
              <a:pPr>
                <a:defRPr/>
              </a:pPr>
              <a:t>21/01/19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5DA68-6C77-480E-A632-E677A25EFB5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1077-BAA5-4874-ACC8-8EB35E28B235}" type="datetimeFigureOut">
              <a:rPr lang="it-IT"/>
              <a:pPr>
                <a:defRPr/>
              </a:pPr>
              <a:t>21/01/19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3D49-6E78-4B9D-A8E6-6051F809674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4412-CE21-4E16-A9B3-B6302637DB72}" type="datetimeFigureOut">
              <a:rPr lang="it-IT"/>
              <a:pPr>
                <a:defRPr/>
              </a:pPr>
              <a:t>21/01/19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9B49F-D5DC-49D0-B7B1-7D4B28DDA4C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2A6D5-6425-4978-8A56-5EA586D38074}" type="datetimeFigureOut">
              <a:rPr lang="it-IT"/>
              <a:pPr>
                <a:defRPr/>
              </a:pPr>
              <a:t>21/01/19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9981-79EA-4D43-A3AC-CB2F7AE476D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D169-7315-4FF6-A8E2-EEF257DD9814}" type="datetimeFigureOut">
              <a:rPr lang="it-IT"/>
              <a:pPr>
                <a:defRPr/>
              </a:pPr>
              <a:t>21/01/19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A5F4B-8EC0-4396-9BEF-E7A40448D3F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2B81-C457-4829-8A02-6081CCDA7297}" type="datetimeFigureOut">
              <a:rPr lang="it-IT"/>
              <a:pPr>
                <a:defRPr/>
              </a:pPr>
              <a:t>21/01/19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3D577-627C-4EC5-AAE0-034F3777D51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2E1AC-B313-4615-8ECD-41D46751F55E}" type="datetimeFigureOut">
              <a:rPr lang="it-IT"/>
              <a:pPr>
                <a:defRPr/>
              </a:pPr>
              <a:t>21/01/19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46F2-D2E8-4D48-B8C4-D1905BCBAB7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BBA6-A90D-48FE-9148-06C76750233F}" type="datetimeFigureOut">
              <a:rPr lang="it-IT"/>
              <a:pPr>
                <a:defRPr/>
              </a:pPr>
              <a:t>21/01/19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4E5D-24A3-42C2-AB8A-C3A26485A09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6430D-7FC9-40A0-876D-D1BC0D416BC2}" type="datetimeFigureOut">
              <a:rPr lang="it-IT"/>
              <a:pPr>
                <a:defRPr/>
              </a:pPr>
              <a:t>21/01/19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0C3044-D09A-42AF-9E0B-DC8576F51D5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8"/>
          <p:cNvSpPr txBox="1"/>
          <p:nvPr/>
        </p:nvSpPr>
        <p:spPr>
          <a:xfrm>
            <a:off x="550761" y="2060848"/>
            <a:ext cx="8151087" cy="400110"/>
          </a:xfrm>
          <a:prstGeom prst="rect">
            <a:avLst/>
          </a:prstGeom>
          <a:solidFill>
            <a:srgbClr val="0091C8"/>
          </a:solidFill>
          <a:ln>
            <a:solidFill>
              <a:srgbClr val="0091C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it-IT" dirty="0"/>
              <a:t> </a:t>
            </a:r>
            <a:r>
              <a:rPr lang="it-IT" dirty="0" smtClean="0"/>
              <a:t>   CAPITOLO 8</a:t>
            </a:r>
            <a:endParaRPr lang="it-IT" dirty="0"/>
          </a:p>
        </p:txBody>
      </p:sp>
      <p:sp>
        <p:nvSpPr>
          <p:cNvPr id="8" name="Titolo 7"/>
          <p:cNvSpPr txBox="1">
            <a:spLocks noGrp="1"/>
          </p:cNvSpPr>
          <p:nvPr>
            <p:ph type="ctrTitle"/>
          </p:nvPr>
        </p:nvSpPr>
        <p:spPr>
          <a:xfrm>
            <a:off x="566446" y="2780928"/>
            <a:ext cx="8134672" cy="954107"/>
          </a:xfrm>
          <a:prstGeom prst="rect">
            <a:avLst/>
          </a:prstGeom>
          <a:solidFill>
            <a:srgbClr val="77B7D0"/>
          </a:solidFill>
          <a:ln>
            <a:solidFill>
              <a:srgbClr val="0091C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  Francesco </a:t>
            </a:r>
            <a:br>
              <a:rPr lang="it-IT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it-IT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  Petrarca</a:t>
            </a:r>
            <a:endParaRPr lang="it-IT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55576" y="0"/>
            <a:ext cx="7667625" cy="404813"/>
          </a:xfrm>
          <a:prstGeom prst="rect">
            <a:avLst/>
          </a:prstGeom>
          <a:solidFill>
            <a:srgbClr val="00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IL TRECENTO: I PADRI FONDATORI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3" name="Rettangolo 12"/>
          <p:cNvSpPr>
            <a:spLocks noChangeAspect="1"/>
          </p:cNvSpPr>
          <p:nvPr/>
        </p:nvSpPr>
        <p:spPr>
          <a:xfrm>
            <a:off x="8528050" y="6237312"/>
            <a:ext cx="395287" cy="395288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3945105" y="1033273"/>
            <a:ext cx="3990095" cy="4788113"/>
            <a:chOff x="3945105" y="1033273"/>
            <a:chExt cx="3990095" cy="4788113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105" y="1033273"/>
              <a:ext cx="3990094" cy="4788113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7667626" y="4781775"/>
              <a:ext cx="267574" cy="879473"/>
            </a:xfrm>
            <a:prstGeom prst="rect">
              <a:avLst/>
            </a:prstGeom>
            <a:solidFill>
              <a:srgbClr val="E1DED2"/>
            </a:solidFill>
          </p:spPr>
          <p:txBody>
            <a:bodyPr wrap="square" rtlCol="0">
              <a:sp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406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asellaDiTesto 10"/>
          <p:cNvSpPr>
            <a:spLocks noChangeArrowheads="1"/>
          </p:cNvSpPr>
          <p:nvPr/>
        </p:nvSpPr>
        <p:spPr bwMode="auto">
          <a:xfrm>
            <a:off x="-66387" y="1027618"/>
            <a:ext cx="5790515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Trionfi</a:t>
            </a:r>
            <a:r>
              <a:rPr lang="it-I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una sfilata allegorica</a:t>
            </a:r>
          </a:p>
        </p:txBody>
      </p:sp>
      <p:cxnSp>
        <p:nvCxnSpPr>
          <p:cNvPr id="3" name="Connettore 1 2"/>
          <p:cNvCxnSpPr/>
          <p:nvPr/>
        </p:nvCxnSpPr>
        <p:spPr>
          <a:xfrm flipV="1">
            <a:off x="0" y="1526798"/>
            <a:ext cx="5004048" cy="23947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1" name="Rounded Rectangle 14"/>
          <p:cNvSpPr/>
          <p:nvPr/>
        </p:nvSpPr>
        <p:spPr>
          <a:xfrm>
            <a:off x="646340" y="2191352"/>
            <a:ext cx="1670719" cy="360850"/>
          </a:xfrm>
          <a:prstGeom prst="rect">
            <a:avLst/>
          </a:prstGeom>
          <a:solidFill>
            <a:srgbClr val="D5EDF5"/>
          </a:solidFill>
          <a:ln w="57150">
            <a:solidFill>
              <a:srgbClr val="0091C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Trionfi</a:t>
            </a:r>
            <a:endParaRPr lang="it-IT" sz="1400" b="1" i="1" dirty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Rounded Rectangle 17"/>
          <p:cNvSpPr/>
          <p:nvPr/>
        </p:nvSpPr>
        <p:spPr>
          <a:xfrm>
            <a:off x="3188962" y="3883753"/>
            <a:ext cx="5392481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ogni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personaggio lotta con il precedente e lo vince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62" name="Connettore 2 61"/>
          <p:cNvCxnSpPr>
            <a:stCxn id="81" idx="3"/>
            <a:endCxn id="69" idx="1"/>
          </p:cNvCxnSpPr>
          <p:nvPr/>
        </p:nvCxnSpPr>
        <p:spPr>
          <a:xfrm>
            <a:off x="2317059" y="2371777"/>
            <a:ext cx="881233" cy="504436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9" name="Rounded Rectangle 17"/>
          <p:cNvSpPr/>
          <p:nvPr/>
        </p:nvSpPr>
        <p:spPr>
          <a:xfrm>
            <a:off x="3198292" y="2588066"/>
            <a:ext cx="5405360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Petrarca immagina di assistere in una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visione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una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sfilata di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sei Trionfi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, ovvero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carri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condotti da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 personaggio “vincitore”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ounded Rectangle 17"/>
          <p:cNvSpPr/>
          <p:nvPr/>
        </p:nvSpPr>
        <p:spPr>
          <a:xfrm>
            <a:off x="4199842" y="3356182"/>
            <a:ext cx="4403810" cy="360850"/>
          </a:xfrm>
          <a:prstGeom prst="rect">
            <a:avLst/>
          </a:prstGeom>
          <a:ln>
            <a:solidFill>
              <a:srgbClr val="0091C8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Amore, Castità, Morte, Fama, Tempo, Eternità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2" name="Connettore 4 31"/>
          <p:cNvCxnSpPr>
            <a:stCxn id="31" idx="1"/>
          </p:cNvCxnSpPr>
          <p:nvPr/>
        </p:nvCxnSpPr>
        <p:spPr>
          <a:xfrm rot="10800000">
            <a:off x="3949358" y="3190809"/>
            <a:ext cx="250484" cy="345799"/>
          </a:xfrm>
          <a:prstGeom prst="bentConnector2">
            <a:avLst/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7" name="Rounded Rectangle 17"/>
          <p:cNvSpPr/>
          <p:nvPr/>
        </p:nvSpPr>
        <p:spPr>
          <a:xfrm>
            <a:off x="3968694" y="4401411"/>
            <a:ext cx="4654294" cy="576293"/>
          </a:xfrm>
          <a:prstGeom prst="rect">
            <a:avLst/>
          </a:prstGeom>
          <a:ln>
            <a:solidFill>
              <a:srgbClr val="0091C8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Laura viene vinta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dalla Morte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, che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però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non riesce a toglierle la </a:t>
            </a:r>
            <a:r>
              <a:rPr lang="it-IT" sz="1400">
                <a:solidFill>
                  <a:srgbClr val="000000"/>
                </a:solidFill>
                <a:latin typeface="Arial" charset="0"/>
                <a:cs typeface="Arial" charset="0"/>
              </a:rPr>
              <a:t>sua </a:t>
            </a:r>
            <a:r>
              <a:rPr lang="it-IT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bellezza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8" name="Connettore 4 37"/>
          <p:cNvCxnSpPr>
            <a:stCxn id="37" idx="1"/>
          </p:cNvCxnSpPr>
          <p:nvPr/>
        </p:nvCxnSpPr>
        <p:spPr>
          <a:xfrm rot="10800000">
            <a:off x="3639688" y="4244604"/>
            <a:ext cx="329006" cy="444955"/>
          </a:xfrm>
          <a:prstGeom prst="bentConnector2">
            <a:avLst/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6" name="Rounded Rectangle 17"/>
          <p:cNvSpPr/>
          <p:nvPr/>
        </p:nvSpPr>
        <p:spPr>
          <a:xfrm>
            <a:off x="3198292" y="1797845"/>
            <a:ext cx="5405360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è un’opera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in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volgare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, scritta in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terza rima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(la stessa della </a:t>
            </a:r>
            <a:r>
              <a:rPr lang="it-IT" sz="1400" i="1" dirty="0">
                <a:solidFill>
                  <a:srgbClr val="000000"/>
                </a:solidFill>
                <a:latin typeface="Arial" charset="0"/>
                <a:cs typeface="Arial" charset="0"/>
              </a:rPr>
              <a:t>Commedia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di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Dante)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47" name="Connettore 2 46"/>
          <p:cNvCxnSpPr>
            <a:stCxn id="81" idx="3"/>
            <a:endCxn id="46" idx="1"/>
          </p:cNvCxnSpPr>
          <p:nvPr/>
        </p:nvCxnSpPr>
        <p:spPr>
          <a:xfrm flipV="1">
            <a:off x="2317059" y="2085992"/>
            <a:ext cx="881233" cy="285785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Rettangolo 4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FRANCESCO PETRARCA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33" name="Rounded Rectangle 17"/>
          <p:cNvSpPr/>
          <p:nvPr/>
        </p:nvSpPr>
        <p:spPr>
          <a:xfrm>
            <a:off x="3188961" y="6092890"/>
            <a:ext cx="5454715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ambivalenza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 fondo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celebrazione dell’amore per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Laura</a:t>
            </a:r>
            <a:r>
              <a:rPr lang="it-IT" sz="140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it-IT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ma consapevolezza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che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si tratta di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 amore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terreno</a:t>
            </a:r>
          </a:p>
        </p:txBody>
      </p:sp>
      <p:sp>
        <p:nvSpPr>
          <p:cNvPr id="36" name="Rounded Rectangle 17"/>
          <p:cNvSpPr/>
          <p:nvPr/>
        </p:nvSpPr>
        <p:spPr>
          <a:xfrm>
            <a:off x="3968694" y="5114708"/>
            <a:ext cx="4654294" cy="791737"/>
          </a:xfrm>
          <a:prstGeom prst="rect">
            <a:avLst/>
          </a:prstGeom>
          <a:ln>
            <a:solidFill>
              <a:srgbClr val="0091C8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nel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trionfo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dell’Eternità,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Petrarca ha una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visione del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Paradiso, che non riesce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però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trasmettere quella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sensazione di gioia che ci </a:t>
            </a:r>
            <a:r>
              <a:rPr lang="it-IT" sz="1400">
                <a:solidFill>
                  <a:srgbClr val="000000"/>
                </a:solidFill>
                <a:latin typeface="Arial" charset="0"/>
                <a:cs typeface="Arial" charset="0"/>
              </a:rPr>
              <a:t>si </a:t>
            </a:r>
            <a:r>
              <a:rPr lang="it-IT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aspetterebbe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40" name="Connettore 4 39"/>
          <p:cNvCxnSpPr>
            <a:stCxn id="36" idx="1"/>
          </p:cNvCxnSpPr>
          <p:nvPr/>
        </p:nvCxnSpPr>
        <p:spPr>
          <a:xfrm rot="10800000">
            <a:off x="3639688" y="4678799"/>
            <a:ext cx="329007" cy="831779"/>
          </a:xfrm>
          <a:prstGeom prst="bentConnector2">
            <a:avLst/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4" name="Immagin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3" y="3269220"/>
            <a:ext cx="2034775" cy="3164076"/>
          </a:xfrm>
          <a:prstGeom prst="rect">
            <a:avLst/>
          </a:prstGeom>
        </p:spPr>
      </p:pic>
      <p:cxnSp>
        <p:nvCxnSpPr>
          <p:cNvPr id="63" name="Connettore 2 62"/>
          <p:cNvCxnSpPr>
            <a:stCxn id="81" idx="3"/>
            <a:endCxn id="85" idx="1"/>
          </p:cNvCxnSpPr>
          <p:nvPr/>
        </p:nvCxnSpPr>
        <p:spPr>
          <a:xfrm>
            <a:off x="2317059" y="2371777"/>
            <a:ext cx="871903" cy="1692401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99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4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FRANCESCO PETRARCA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14339" name="CasellaDiTesto 10"/>
          <p:cNvSpPr>
            <a:spLocks noChangeArrowheads="1"/>
          </p:cNvSpPr>
          <p:nvPr/>
        </p:nvSpPr>
        <p:spPr bwMode="auto">
          <a:xfrm>
            <a:off x="-49213" y="980728"/>
            <a:ext cx="2940050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vita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35630" y="1883971"/>
            <a:ext cx="1312315" cy="576293"/>
          </a:xfrm>
          <a:prstGeom prst="rect">
            <a:avLst/>
          </a:prstGeom>
          <a:solidFill>
            <a:srgbClr val="D5EDF5"/>
          </a:solidFill>
          <a:ln w="57150">
            <a:solidFill>
              <a:srgbClr val="0091C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Francesco Petrarca</a:t>
            </a:r>
            <a:endParaRPr lang="it-IT" sz="1400" b="1" dirty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20615" y="1883971"/>
            <a:ext cx="1943100" cy="576293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72000" bIns="72000" anchor="ctr">
            <a:spAutoFit/>
          </a:bodyPr>
          <a:lstStyle/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nasce </a:t>
            </a:r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ad Arezzo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nel </a:t>
            </a:r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1304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34525" y="1772814"/>
            <a:ext cx="2611181" cy="791737"/>
          </a:xfrm>
          <a:prstGeom prst="rect">
            <a:avLst/>
          </a:prstGeom>
          <a:ln>
            <a:solidFill>
              <a:srgbClr val="0091C8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primogenito del notaio </a:t>
            </a:r>
            <a:r>
              <a:rPr lang="it-IT" sz="1400" dirty="0" err="1">
                <a:latin typeface="Arial" charset="0"/>
                <a:ea typeface="Arial" charset="0"/>
                <a:cs typeface="Arial" charset="0"/>
              </a:rPr>
              <a:t>Petracco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 di Parenzo e di Eletta </a:t>
            </a:r>
            <a:r>
              <a:rPr lang="it-IT" sz="1400" dirty="0" err="1">
                <a:latin typeface="Arial" charset="0"/>
                <a:ea typeface="Arial" charset="0"/>
                <a:cs typeface="Arial" charset="0"/>
              </a:rPr>
              <a:t>Canigiani</a:t>
            </a:r>
            <a:endParaRPr lang="it-IT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1560" y="2980075"/>
            <a:ext cx="2609055" cy="1222624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il padre 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è bandito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da Firenze nel 1302 a causa della sua militanza fra i guelfi di parte bianca, quando nella città 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prevale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la parte nera</a:t>
            </a:r>
          </a:p>
        </p:txBody>
      </p:sp>
      <p:cxnSp>
        <p:nvCxnSpPr>
          <p:cNvPr id="36" name="Straight Arrow Connector 35"/>
          <p:cNvCxnSpPr>
            <a:cxnSpLocks noChangeShapeType="1"/>
            <a:stCxn id="17" idx="2"/>
            <a:endCxn id="18" idx="0"/>
          </p:cNvCxnSpPr>
          <p:nvPr/>
        </p:nvCxnSpPr>
        <p:spPr bwMode="auto">
          <a:xfrm rot="5400000">
            <a:off x="4320340" y="160299"/>
            <a:ext cx="415524" cy="5224028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rgbClr val="0091C8"/>
            </a:solidFill>
            <a:round/>
            <a:headEnd/>
            <a:tailEnd type="arrow" w="med" len="med"/>
          </a:ln>
          <a:effectLst/>
        </p:spPr>
      </p:cxnSp>
      <p:cxnSp>
        <p:nvCxnSpPr>
          <p:cNvPr id="3" name="Connettore 1 2"/>
          <p:cNvCxnSpPr/>
          <p:nvPr/>
        </p:nvCxnSpPr>
        <p:spPr>
          <a:xfrm flipV="1">
            <a:off x="0" y="1557083"/>
            <a:ext cx="2131921" cy="2756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15" idx="3"/>
            <a:endCxn id="16" idx="1"/>
          </p:cNvCxnSpPr>
          <p:nvPr/>
        </p:nvCxnSpPr>
        <p:spPr>
          <a:xfrm>
            <a:off x="2347945" y="2172118"/>
            <a:ext cx="872670" cy="0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stCxn id="16" idx="3"/>
            <a:endCxn id="17" idx="1"/>
          </p:cNvCxnSpPr>
          <p:nvPr/>
        </p:nvCxnSpPr>
        <p:spPr>
          <a:xfrm flipV="1">
            <a:off x="5163715" y="2168683"/>
            <a:ext cx="670810" cy="3435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stCxn id="18" idx="3"/>
            <a:endCxn id="58" idx="1"/>
          </p:cNvCxnSpPr>
          <p:nvPr/>
        </p:nvCxnSpPr>
        <p:spPr>
          <a:xfrm>
            <a:off x="3220615" y="3591387"/>
            <a:ext cx="480647" cy="0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8" name="Rounded Rectangle 15"/>
          <p:cNvSpPr/>
          <p:nvPr/>
        </p:nvSpPr>
        <p:spPr>
          <a:xfrm>
            <a:off x="3701262" y="3410962"/>
            <a:ext cx="1442980" cy="360850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/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nel 1312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2" name="Rounded Rectangle 17"/>
          <p:cNvSpPr/>
          <p:nvPr/>
        </p:nvSpPr>
        <p:spPr>
          <a:xfrm>
            <a:off x="6012159" y="3303240"/>
            <a:ext cx="2433547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la famiglia si trasferisce ad Avignone, in Provenza</a:t>
            </a:r>
          </a:p>
        </p:txBody>
      </p:sp>
      <p:cxnSp>
        <p:nvCxnSpPr>
          <p:cNvPr id="92" name="Connettore 1 91"/>
          <p:cNvCxnSpPr>
            <a:stCxn id="58" idx="3"/>
            <a:endCxn id="162" idx="1"/>
          </p:cNvCxnSpPr>
          <p:nvPr/>
        </p:nvCxnSpPr>
        <p:spPr>
          <a:xfrm>
            <a:off x="5144242" y="3591387"/>
            <a:ext cx="867917" cy="0"/>
          </a:xfrm>
          <a:prstGeom prst="line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8223"/>
            <a:ext cx="9144000" cy="2195153"/>
          </a:xfrm>
          <a:prstGeom prst="snip1Rect">
            <a:avLst>
              <a:gd name="adj" fmla="val 26175"/>
            </a:avLst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ounded Rectangle 16"/>
          <p:cNvSpPr/>
          <p:nvPr/>
        </p:nvSpPr>
        <p:spPr>
          <a:xfrm>
            <a:off x="683568" y="1085856"/>
            <a:ext cx="1872424" cy="360850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72000" bIns="72000" anchor="ctr">
            <a:spAutoFit/>
          </a:bodyPr>
          <a:lstStyle/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Dal 1320 al 1326</a:t>
            </a:r>
          </a:p>
        </p:txBody>
      </p:sp>
      <p:sp>
        <p:nvSpPr>
          <p:cNvPr id="132" name="Rounded Rectangle 17"/>
          <p:cNvSpPr/>
          <p:nvPr/>
        </p:nvSpPr>
        <p:spPr>
          <a:xfrm>
            <a:off x="2915867" y="980574"/>
            <a:ext cx="4568943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alterna gli studi di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giurisprudenza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a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Bologna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con frequenti ritorni in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Provenza</a:t>
            </a:r>
          </a:p>
        </p:txBody>
      </p:sp>
      <p:cxnSp>
        <p:nvCxnSpPr>
          <p:cNvPr id="133" name="Connettore 2 132"/>
          <p:cNvCxnSpPr>
            <a:stCxn id="131" idx="3"/>
            <a:endCxn id="132" idx="1"/>
          </p:cNvCxnSpPr>
          <p:nvPr/>
        </p:nvCxnSpPr>
        <p:spPr>
          <a:xfrm>
            <a:off x="2555992" y="1266281"/>
            <a:ext cx="359875" cy="2440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9" name="Rounded Rectangle 16"/>
          <p:cNvSpPr/>
          <p:nvPr/>
        </p:nvSpPr>
        <p:spPr>
          <a:xfrm>
            <a:off x="697563" y="2734302"/>
            <a:ext cx="1872424" cy="360850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72000" bIns="72000" anchor="ctr">
            <a:spAutoFit/>
          </a:bodyPr>
          <a:lstStyle/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el 1327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Rounded Rectangle 17"/>
          <p:cNvSpPr/>
          <p:nvPr/>
        </p:nvSpPr>
        <p:spPr>
          <a:xfrm>
            <a:off x="2915869" y="2997785"/>
            <a:ext cx="3523226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vede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Laura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ad Avignone e se ne innamora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2" name="Connettore 2 51"/>
          <p:cNvCxnSpPr>
            <a:stCxn id="49" idx="3"/>
            <a:endCxn id="50" idx="1"/>
          </p:cNvCxnSpPr>
          <p:nvPr/>
        </p:nvCxnSpPr>
        <p:spPr>
          <a:xfrm>
            <a:off x="2569987" y="2914727"/>
            <a:ext cx="345882" cy="371205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3" name="Rounded Rectangle 17"/>
          <p:cNvSpPr/>
          <p:nvPr/>
        </p:nvSpPr>
        <p:spPr>
          <a:xfrm>
            <a:off x="2901262" y="4471675"/>
            <a:ext cx="4568943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acquista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una casa in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Valchiusa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(in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Provenza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Rounded Rectangle 17"/>
          <p:cNvSpPr/>
          <p:nvPr/>
        </p:nvSpPr>
        <p:spPr>
          <a:xfrm>
            <a:off x="4281866" y="5012398"/>
            <a:ext cx="4264510" cy="576293"/>
          </a:xfrm>
          <a:prstGeom prst="rect">
            <a:avLst/>
          </a:prstGeom>
          <a:ln>
            <a:solidFill>
              <a:srgbClr val="0091C8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inizia a dar forma alle sue prime opere ambiziose </a:t>
            </a:r>
            <a:r>
              <a:rPr lang="it-IT" sz="140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it-IT" sz="1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De </a:t>
            </a:r>
            <a:r>
              <a:rPr lang="it-IT" sz="140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viris</a:t>
            </a:r>
            <a:r>
              <a:rPr lang="it-IT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it-IT" sz="140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illustribus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e </a:t>
            </a:r>
            <a:r>
              <a:rPr lang="it-IT" sz="1400" i="1" dirty="0">
                <a:solidFill>
                  <a:srgbClr val="000000"/>
                </a:solidFill>
                <a:latin typeface="Arial" charset="0"/>
                <a:cs typeface="Arial" charset="0"/>
              </a:rPr>
              <a:t>Africa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, entrambe in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latino)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71" name="Connettore 2 70"/>
          <p:cNvCxnSpPr>
            <a:stCxn id="49" idx="2"/>
            <a:endCxn id="77" idx="0"/>
          </p:cNvCxnSpPr>
          <p:nvPr/>
        </p:nvCxnSpPr>
        <p:spPr>
          <a:xfrm flipH="1">
            <a:off x="1628661" y="3095152"/>
            <a:ext cx="5114" cy="1359248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7" name="Rounded Rectangle 17"/>
          <p:cNvSpPr/>
          <p:nvPr/>
        </p:nvSpPr>
        <p:spPr>
          <a:xfrm>
            <a:off x="687334" y="4454400"/>
            <a:ext cx="1882653" cy="360850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/>
            <a:r>
              <a:rPr lang="it-IT" sz="1400" b="1" smtClean="0">
                <a:latin typeface="Arial" charset="0"/>
                <a:ea typeface="Arial" charset="0"/>
                <a:cs typeface="Arial" charset="0"/>
              </a:rPr>
              <a:t>in estate 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ttangolo 4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FRANCESCO PETRARCA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35" name="Rounded Rectangle 17"/>
          <p:cNvSpPr/>
          <p:nvPr/>
        </p:nvSpPr>
        <p:spPr>
          <a:xfrm>
            <a:off x="2915869" y="3697235"/>
            <a:ext cx="3523226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la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famiglia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Colonna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offre lavoro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e sostegno economico</a:t>
            </a:r>
          </a:p>
        </p:txBody>
      </p:sp>
      <p:cxnSp>
        <p:nvCxnSpPr>
          <p:cNvPr id="36" name="Connettore 2 35"/>
          <p:cNvCxnSpPr>
            <a:stCxn id="49" idx="3"/>
            <a:endCxn id="35" idx="1"/>
          </p:cNvCxnSpPr>
          <p:nvPr/>
        </p:nvCxnSpPr>
        <p:spPr>
          <a:xfrm>
            <a:off x="2569987" y="2914727"/>
            <a:ext cx="345882" cy="1070655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3" name="Rounded Rectangle 17"/>
          <p:cNvSpPr/>
          <p:nvPr/>
        </p:nvSpPr>
        <p:spPr>
          <a:xfrm>
            <a:off x="2915869" y="1772816"/>
            <a:ext cx="3523226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muore il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padre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Rounded Rectangle 17"/>
          <p:cNvSpPr/>
          <p:nvPr/>
        </p:nvSpPr>
        <p:spPr>
          <a:xfrm>
            <a:off x="2915869" y="2277579"/>
            <a:ext cx="3523226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Francesco intraprende la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carriera ecclesiastica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 si fa chierico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1" name="Connettore 2 50"/>
          <p:cNvCxnSpPr>
            <a:stCxn id="49" idx="3"/>
            <a:endCxn id="45" idx="1"/>
          </p:cNvCxnSpPr>
          <p:nvPr/>
        </p:nvCxnSpPr>
        <p:spPr>
          <a:xfrm flipV="1">
            <a:off x="2569987" y="2565726"/>
            <a:ext cx="345882" cy="349001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stCxn id="49" idx="3"/>
            <a:endCxn id="43" idx="1"/>
          </p:cNvCxnSpPr>
          <p:nvPr/>
        </p:nvCxnSpPr>
        <p:spPr>
          <a:xfrm flipV="1">
            <a:off x="2569987" y="1953241"/>
            <a:ext cx="345882" cy="961486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8" name="Immagin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18" y="1843305"/>
            <a:ext cx="1891258" cy="2308959"/>
          </a:xfrm>
          <a:prstGeom prst="rect">
            <a:avLst/>
          </a:prstGeom>
        </p:spPr>
      </p:pic>
      <p:cxnSp>
        <p:nvCxnSpPr>
          <p:cNvPr id="72" name="Connettore 4 71"/>
          <p:cNvCxnSpPr>
            <a:stCxn id="70" idx="1"/>
          </p:cNvCxnSpPr>
          <p:nvPr/>
        </p:nvCxnSpPr>
        <p:spPr>
          <a:xfrm rot="10800000">
            <a:off x="3851920" y="4832525"/>
            <a:ext cx="429946" cy="468020"/>
          </a:xfrm>
          <a:prstGeom prst="bentConnector2">
            <a:avLst/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8" name="Rounded Rectangle 16"/>
          <p:cNvSpPr/>
          <p:nvPr/>
        </p:nvSpPr>
        <p:spPr>
          <a:xfrm>
            <a:off x="697766" y="5994436"/>
            <a:ext cx="1872424" cy="360850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72000" bIns="72000" anchor="ctr">
            <a:spAutoFit/>
          </a:bodyPr>
          <a:lstStyle/>
          <a:p>
            <a:pPr algn="ctr"/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Nel 1341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Rounded Rectangle 17"/>
          <p:cNvSpPr/>
          <p:nvPr/>
        </p:nvSpPr>
        <p:spPr>
          <a:xfrm>
            <a:off x="2930065" y="5781432"/>
            <a:ext cx="4568943" cy="791737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cresce la sua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fama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come letterato, grazie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soprattutto all’appoggio dei Colonna,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 ottiene  l’invito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a ricevere la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corona dell’alloro poetico a Roma</a:t>
            </a:r>
          </a:p>
        </p:txBody>
      </p:sp>
      <p:cxnSp>
        <p:nvCxnSpPr>
          <p:cNvPr id="80" name="Connettore 2 79"/>
          <p:cNvCxnSpPr>
            <a:stCxn id="78" idx="3"/>
            <a:endCxn id="79" idx="1"/>
          </p:cNvCxnSpPr>
          <p:nvPr/>
        </p:nvCxnSpPr>
        <p:spPr>
          <a:xfrm>
            <a:off x="2570190" y="6174861"/>
            <a:ext cx="359875" cy="2440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13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ounded Rectangle 16"/>
          <p:cNvSpPr/>
          <p:nvPr/>
        </p:nvSpPr>
        <p:spPr>
          <a:xfrm>
            <a:off x="684581" y="1336558"/>
            <a:ext cx="1872424" cy="360850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72000" bIns="72000" anchor="ctr">
            <a:spAutoFit/>
          </a:bodyPr>
          <a:lstStyle/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Nel 1347</a:t>
            </a:r>
          </a:p>
        </p:txBody>
      </p:sp>
      <p:sp>
        <p:nvSpPr>
          <p:cNvPr id="132" name="Rounded Rectangle 17"/>
          <p:cNvSpPr/>
          <p:nvPr/>
        </p:nvSpPr>
        <p:spPr>
          <a:xfrm>
            <a:off x="2901262" y="1121115"/>
            <a:ext cx="4766363" cy="791737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si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lascia affascinare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dall’avventuriero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Cola di Rienzo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, che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guida a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Roma una rivolta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popolare, autoproclamandosi tribuno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di una rinata Repubblica romana</a:t>
            </a:r>
          </a:p>
        </p:txBody>
      </p:sp>
      <p:cxnSp>
        <p:nvCxnSpPr>
          <p:cNvPr id="133" name="Connettore 2 132"/>
          <p:cNvCxnSpPr>
            <a:stCxn id="131" idx="3"/>
            <a:endCxn id="132" idx="1"/>
          </p:cNvCxnSpPr>
          <p:nvPr/>
        </p:nvCxnSpPr>
        <p:spPr>
          <a:xfrm>
            <a:off x="2557005" y="1516983"/>
            <a:ext cx="344257" cy="1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9" name="Rounded Rectangle 16"/>
          <p:cNvSpPr/>
          <p:nvPr/>
        </p:nvSpPr>
        <p:spPr>
          <a:xfrm>
            <a:off x="697766" y="3205157"/>
            <a:ext cx="1872424" cy="360850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72000" bIns="72000" anchor="ctr">
            <a:spAutoFit/>
          </a:bodyPr>
          <a:lstStyle/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el 1348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Rounded Rectangle 17"/>
          <p:cNvSpPr/>
          <p:nvPr/>
        </p:nvSpPr>
        <p:spPr>
          <a:xfrm>
            <a:off x="2915868" y="2852936"/>
            <a:ext cx="4751757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l’Europa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è devastata dalla peste: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Laura muore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2" name="Connettore 2 51"/>
          <p:cNvCxnSpPr>
            <a:stCxn id="49" idx="3"/>
            <a:endCxn id="50" idx="1"/>
          </p:cNvCxnSpPr>
          <p:nvPr/>
        </p:nvCxnSpPr>
        <p:spPr>
          <a:xfrm flipV="1">
            <a:off x="2570190" y="3033361"/>
            <a:ext cx="345678" cy="352221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3" name="Rounded Rectangle 17"/>
          <p:cNvSpPr/>
          <p:nvPr/>
        </p:nvSpPr>
        <p:spPr>
          <a:xfrm>
            <a:off x="2908563" y="3988128"/>
            <a:ext cx="4751759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da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questo anno cura le sue opere in maniera produttiva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Rounded Rectangle 17"/>
          <p:cNvSpPr/>
          <p:nvPr/>
        </p:nvSpPr>
        <p:spPr>
          <a:xfrm>
            <a:off x="4281866" y="4544963"/>
            <a:ext cx="4264510" cy="576293"/>
          </a:xfrm>
          <a:prstGeom prst="rect">
            <a:avLst/>
          </a:prstGeom>
          <a:ln>
            <a:solidFill>
              <a:srgbClr val="0091C8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it-IT" sz="140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Secretum</a:t>
            </a:r>
            <a:r>
              <a:rPr lang="it-IT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Lettere familiari, Epistole metriche</a:t>
            </a:r>
            <a:r>
              <a:rPr lang="it-IT" sz="1400" i="1" dirty="0">
                <a:solidFill>
                  <a:srgbClr val="000000"/>
                </a:solidFill>
                <a:latin typeface="Arial" charset="0"/>
                <a:cs typeface="Arial" charset="0"/>
              </a:rPr>
              <a:t>, l’Epistola alla </a:t>
            </a:r>
            <a:r>
              <a:rPr lang="it-IT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posterità, Canzoniere, Trionfi</a:t>
            </a:r>
            <a:endParaRPr lang="it-IT" sz="1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ttangolo 4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FRANCESCO PETRARCA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35" name="Rounded Rectangle 17"/>
          <p:cNvSpPr/>
          <p:nvPr/>
        </p:nvSpPr>
        <p:spPr>
          <a:xfrm>
            <a:off x="2915868" y="3393273"/>
            <a:ext cx="4751757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Petrarca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peregrina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per varie città italiane</a:t>
            </a:r>
          </a:p>
        </p:txBody>
      </p:sp>
      <p:cxnSp>
        <p:nvCxnSpPr>
          <p:cNvPr id="36" name="Connettore 2 35"/>
          <p:cNvCxnSpPr>
            <a:stCxn id="49" idx="3"/>
            <a:endCxn id="35" idx="1"/>
          </p:cNvCxnSpPr>
          <p:nvPr/>
        </p:nvCxnSpPr>
        <p:spPr>
          <a:xfrm>
            <a:off x="2570190" y="3385582"/>
            <a:ext cx="345678" cy="188116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Rounded Rectangle 17"/>
          <p:cNvSpPr/>
          <p:nvPr/>
        </p:nvSpPr>
        <p:spPr>
          <a:xfrm>
            <a:off x="2915868" y="2150660"/>
            <a:ext cx="4751757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è traviamento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di breve durata: il popolano Cola lo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delude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 l’insurrezione fallisce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3" name="Connettore 2 52"/>
          <p:cNvCxnSpPr>
            <a:stCxn id="132" idx="2"/>
            <a:endCxn id="45" idx="0"/>
          </p:cNvCxnSpPr>
          <p:nvPr/>
        </p:nvCxnSpPr>
        <p:spPr>
          <a:xfrm>
            <a:off x="5284444" y="1912852"/>
            <a:ext cx="7303" cy="237808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2" name="Connettore 4 71"/>
          <p:cNvCxnSpPr>
            <a:stCxn id="70" idx="1"/>
          </p:cNvCxnSpPr>
          <p:nvPr/>
        </p:nvCxnSpPr>
        <p:spPr>
          <a:xfrm rot="10800000">
            <a:off x="3851920" y="4365104"/>
            <a:ext cx="429946" cy="468007"/>
          </a:xfrm>
          <a:prstGeom prst="bentConnector2">
            <a:avLst/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8" name="Rounded Rectangle 16"/>
          <p:cNvSpPr/>
          <p:nvPr/>
        </p:nvSpPr>
        <p:spPr>
          <a:xfrm>
            <a:off x="683569" y="5406262"/>
            <a:ext cx="1872424" cy="360850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72000" bIns="72000" anchor="ctr">
            <a:spAutoFit/>
          </a:bodyPr>
          <a:lstStyle/>
          <a:p>
            <a:pPr algn="ctr"/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Nel 1350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Rounded Rectangle 17"/>
          <p:cNvSpPr/>
          <p:nvPr/>
        </p:nvSpPr>
        <p:spPr>
          <a:xfrm>
            <a:off x="2915868" y="5300979"/>
            <a:ext cx="4751757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conosce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Boccaccio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nasce un’amicizia autentica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, che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influenza il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pensiero e l’opera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 entrambi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80" name="Connettore 2 79"/>
          <p:cNvCxnSpPr>
            <a:stCxn id="78" idx="3"/>
            <a:endCxn id="79" idx="1"/>
          </p:cNvCxnSpPr>
          <p:nvPr/>
        </p:nvCxnSpPr>
        <p:spPr>
          <a:xfrm>
            <a:off x="2555993" y="5586687"/>
            <a:ext cx="359875" cy="2439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stCxn id="35" idx="2"/>
            <a:endCxn id="63" idx="0"/>
          </p:cNvCxnSpPr>
          <p:nvPr/>
        </p:nvCxnSpPr>
        <p:spPr>
          <a:xfrm flipH="1">
            <a:off x="5284443" y="3754123"/>
            <a:ext cx="7304" cy="234005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Rounded Rectangle 16"/>
          <p:cNvSpPr/>
          <p:nvPr/>
        </p:nvSpPr>
        <p:spPr>
          <a:xfrm>
            <a:off x="691073" y="6122976"/>
            <a:ext cx="1872424" cy="360850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72000" bIns="72000" anchor="ctr">
            <a:spAutoFit/>
          </a:bodyPr>
          <a:lstStyle/>
          <a:p>
            <a:pPr algn="ctr"/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Nel 1374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Rounded Rectangle 17"/>
          <p:cNvSpPr/>
          <p:nvPr/>
        </p:nvSpPr>
        <p:spPr>
          <a:xfrm>
            <a:off x="2923372" y="6017693"/>
            <a:ext cx="4751757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dopo aver girato per vari governi ed essere stato con i due figli,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muore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ad Arquà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6" name="Connettore 2 55"/>
          <p:cNvCxnSpPr>
            <a:stCxn id="54" idx="3"/>
            <a:endCxn id="55" idx="1"/>
          </p:cNvCxnSpPr>
          <p:nvPr/>
        </p:nvCxnSpPr>
        <p:spPr>
          <a:xfrm>
            <a:off x="2563497" y="6303401"/>
            <a:ext cx="359875" cy="2439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12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asellaDiTesto 10"/>
          <p:cNvSpPr>
            <a:spLocks noChangeArrowheads="1"/>
          </p:cNvSpPr>
          <p:nvPr/>
        </p:nvSpPr>
        <p:spPr bwMode="auto">
          <a:xfrm>
            <a:off x="-66387" y="1027617"/>
            <a:ext cx="5214451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Carattere, idee, poetica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64507" y="2322785"/>
            <a:ext cx="1336503" cy="360850"/>
          </a:xfrm>
          <a:prstGeom prst="rect">
            <a:avLst/>
          </a:prstGeom>
          <a:solidFill>
            <a:srgbClr val="D5EDF5"/>
          </a:solidFill>
          <a:ln w="57150">
            <a:solidFill>
              <a:srgbClr val="0091C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Carattere</a:t>
            </a:r>
            <a:endParaRPr lang="it-IT" sz="1400" b="1" dirty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 flipV="1">
            <a:off x="0" y="1529554"/>
            <a:ext cx="4427984" cy="21189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15" idx="3"/>
            <a:endCxn id="58" idx="1"/>
          </p:cNvCxnSpPr>
          <p:nvPr/>
        </p:nvCxnSpPr>
        <p:spPr>
          <a:xfrm flipV="1">
            <a:off x="2201010" y="1953241"/>
            <a:ext cx="327871" cy="549969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8" name="Rounded Rectangle 15"/>
          <p:cNvSpPr/>
          <p:nvPr/>
        </p:nvSpPr>
        <p:spPr>
          <a:xfrm>
            <a:off x="2528881" y="1772816"/>
            <a:ext cx="5499504" cy="360850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/>
            <a:r>
              <a:rPr lang="it-IT" sz="1400" dirty="0">
                <a:latin typeface="Arial" charset="0"/>
                <a:ea typeface="Arial" charset="0"/>
                <a:cs typeface="Arial" charset="0"/>
              </a:rPr>
              <a:t>è un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uomo </a:t>
            </a:r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inquieto</a:t>
            </a:r>
            <a:r>
              <a:rPr lang="it-IT" sz="1400" dirty="0" smtClean="0">
                <a:latin typeface="Arial" charset="0"/>
                <a:ea typeface="Arial" charset="0"/>
                <a:cs typeface="Arial" charset="0"/>
              </a:rPr>
              <a:t>, diviso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Rounded Rectangle 17"/>
          <p:cNvSpPr/>
          <p:nvPr/>
        </p:nvSpPr>
        <p:spPr>
          <a:xfrm>
            <a:off x="2553414" y="2317611"/>
            <a:ext cx="5499504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non è esiliato, ma per tutta la vita cerca </a:t>
            </a:r>
            <a:r>
              <a:rPr lang="it-IT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una sistemazione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stabile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0" name="Connettore 2 119"/>
          <p:cNvCxnSpPr>
            <a:stCxn id="15" idx="3"/>
            <a:endCxn id="119" idx="1"/>
          </p:cNvCxnSpPr>
          <p:nvPr/>
        </p:nvCxnSpPr>
        <p:spPr>
          <a:xfrm flipV="1">
            <a:off x="2201010" y="2498036"/>
            <a:ext cx="352404" cy="5174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9" name="Rounded Rectangle 14"/>
          <p:cNvSpPr/>
          <p:nvPr/>
        </p:nvSpPr>
        <p:spPr>
          <a:xfrm>
            <a:off x="900513" y="4077333"/>
            <a:ext cx="1300497" cy="360850"/>
          </a:xfrm>
          <a:prstGeom prst="rect">
            <a:avLst/>
          </a:prstGeom>
          <a:solidFill>
            <a:srgbClr val="D5EDF5"/>
          </a:solidFill>
          <a:ln w="57150">
            <a:solidFill>
              <a:srgbClr val="0091C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Idee</a:t>
            </a:r>
            <a:endParaRPr lang="it-IT" sz="1400" b="1" dirty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0" name="Connettore 2 49"/>
          <p:cNvCxnSpPr>
            <a:stCxn id="49" idx="3"/>
            <a:endCxn id="51" idx="1"/>
          </p:cNvCxnSpPr>
          <p:nvPr/>
        </p:nvCxnSpPr>
        <p:spPr>
          <a:xfrm flipV="1">
            <a:off x="2201010" y="3739488"/>
            <a:ext cx="331213" cy="518270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" name="Rounded Rectangle 15"/>
          <p:cNvSpPr/>
          <p:nvPr/>
        </p:nvSpPr>
        <p:spPr>
          <a:xfrm>
            <a:off x="2532223" y="3559063"/>
            <a:ext cx="5569079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rifiuta l’aristotelismo, in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cerca di una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filosofia centrata sull’uomo</a:t>
            </a:r>
          </a:p>
        </p:txBody>
      </p:sp>
      <p:sp>
        <p:nvSpPr>
          <p:cNvPr id="59" name="Rounded Rectangle 15"/>
          <p:cNvSpPr/>
          <p:nvPr/>
        </p:nvSpPr>
        <p:spPr>
          <a:xfrm>
            <a:off x="2528880" y="3973150"/>
            <a:ext cx="5569079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vede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continuità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tra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mondo classico e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mondo cristiano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, senza trascurare la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verità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filologica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dei testi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60" name="Connettore 2 59"/>
          <p:cNvCxnSpPr>
            <a:stCxn id="49" idx="3"/>
            <a:endCxn id="59" idx="1"/>
          </p:cNvCxnSpPr>
          <p:nvPr/>
        </p:nvCxnSpPr>
        <p:spPr>
          <a:xfrm>
            <a:off x="2201010" y="4257758"/>
            <a:ext cx="327870" cy="3539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3" name="Connettore 2 72"/>
          <p:cNvCxnSpPr>
            <a:stCxn id="79" idx="3"/>
            <a:endCxn id="74" idx="1"/>
          </p:cNvCxnSpPr>
          <p:nvPr/>
        </p:nvCxnSpPr>
        <p:spPr>
          <a:xfrm flipV="1">
            <a:off x="2165004" y="5302622"/>
            <a:ext cx="367219" cy="426400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4" name="Rounded Rectangle 15"/>
          <p:cNvSpPr/>
          <p:nvPr/>
        </p:nvSpPr>
        <p:spPr>
          <a:xfrm>
            <a:off x="2532223" y="5122197"/>
            <a:ext cx="5565736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intellettuale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attento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alla politica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del suo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tempo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Rounded Rectangle 15"/>
          <p:cNvSpPr/>
          <p:nvPr/>
        </p:nvSpPr>
        <p:spPr>
          <a:xfrm>
            <a:off x="2532223" y="5568787"/>
            <a:ext cx="5565736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alla lotta </a:t>
            </a:r>
            <a:r>
              <a:rPr lang="it-IT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politica fornisce un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intervento intellettuale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76" name="Connettore 2 75"/>
          <p:cNvCxnSpPr>
            <a:stCxn id="79" idx="3"/>
            <a:endCxn id="75" idx="1"/>
          </p:cNvCxnSpPr>
          <p:nvPr/>
        </p:nvCxnSpPr>
        <p:spPr>
          <a:xfrm>
            <a:off x="2165004" y="5729022"/>
            <a:ext cx="367219" cy="20190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Rounded Rectangle 14"/>
          <p:cNvSpPr/>
          <p:nvPr/>
        </p:nvSpPr>
        <p:spPr>
          <a:xfrm>
            <a:off x="864507" y="5548597"/>
            <a:ext cx="1300497" cy="360850"/>
          </a:xfrm>
          <a:prstGeom prst="rect">
            <a:avLst/>
          </a:prstGeom>
          <a:solidFill>
            <a:srgbClr val="D5EDF5"/>
          </a:solidFill>
          <a:ln w="57150">
            <a:solidFill>
              <a:srgbClr val="0091C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Politica</a:t>
            </a:r>
            <a:endParaRPr lang="it-IT" sz="1400" b="1" dirty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7" name="Rounded Rectangle 15"/>
          <p:cNvSpPr/>
          <p:nvPr/>
        </p:nvSpPr>
        <p:spPr>
          <a:xfrm>
            <a:off x="2534656" y="6044642"/>
            <a:ext cx="5565736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critica la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corruzione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della Chiesa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prende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posizione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favore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della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rivolta romana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di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Cola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 Rienzo 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98" name="Connettore 2 97"/>
          <p:cNvCxnSpPr>
            <a:stCxn id="79" idx="3"/>
            <a:endCxn id="87" idx="1"/>
          </p:cNvCxnSpPr>
          <p:nvPr/>
        </p:nvCxnSpPr>
        <p:spPr>
          <a:xfrm>
            <a:off x="2165004" y="5729022"/>
            <a:ext cx="369652" cy="603767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Rettangolo 4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FRANCESCO PETRARCA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52" name="Rounded Rectangle 15"/>
          <p:cNvSpPr/>
          <p:nvPr/>
        </p:nvSpPr>
        <p:spPr>
          <a:xfrm>
            <a:off x="2532223" y="4662395"/>
            <a:ext cx="5569079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il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suo amore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per i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libri lo rende un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anticipatore dell’Umanesimo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4" name="Connettore 2 53"/>
          <p:cNvCxnSpPr>
            <a:stCxn id="49" idx="3"/>
            <a:endCxn id="52" idx="1"/>
          </p:cNvCxnSpPr>
          <p:nvPr/>
        </p:nvCxnSpPr>
        <p:spPr>
          <a:xfrm>
            <a:off x="2201010" y="4257758"/>
            <a:ext cx="331213" cy="585062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7" name="Rounded Rectangle 17"/>
          <p:cNvSpPr/>
          <p:nvPr/>
        </p:nvSpPr>
        <p:spPr>
          <a:xfrm>
            <a:off x="2563667" y="2770582"/>
            <a:ext cx="5499504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apolide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, libero da legami con una precisa città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privo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di vincoli coniugali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in quanto chierico</a:t>
            </a:r>
          </a:p>
        </p:txBody>
      </p:sp>
      <p:cxnSp>
        <p:nvCxnSpPr>
          <p:cNvPr id="78" name="Connettore 2 77"/>
          <p:cNvCxnSpPr>
            <a:stCxn id="15" idx="3"/>
            <a:endCxn id="77" idx="1"/>
          </p:cNvCxnSpPr>
          <p:nvPr/>
        </p:nvCxnSpPr>
        <p:spPr>
          <a:xfrm>
            <a:off x="2201010" y="2503210"/>
            <a:ext cx="362657" cy="555519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99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ttore 1 54"/>
          <p:cNvCxnSpPr>
            <a:stCxn id="85" idx="2"/>
            <a:endCxn id="54" idx="0"/>
          </p:cNvCxnSpPr>
          <p:nvPr/>
        </p:nvCxnSpPr>
        <p:spPr>
          <a:xfrm>
            <a:off x="5466509" y="2256167"/>
            <a:ext cx="0" cy="772928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339" name="CasellaDiTesto 10"/>
          <p:cNvSpPr>
            <a:spLocks noChangeArrowheads="1"/>
          </p:cNvSpPr>
          <p:nvPr/>
        </p:nvSpPr>
        <p:spPr bwMode="auto">
          <a:xfrm>
            <a:off x="-66387" y="1027618"/>
            <a:ext cx="5934531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Petrarca tra volgare e latino</a:t>
            </a:r>
          </a:p>
        </p:txBody>
      </p:sp>
      <p:cxnSp>
        <p:nvCxnSpPr>
          <p:cNvPr id="3" name="Connettore 1 2"/>
          <p:cNvCxnSpPr/>
          <p:nvPr/>
        </p:nvCxnSpPr>
        <p:spPr>
          <a:xfrm flipV="1">
            <a:off x="0" y="1525764"/>
            <a:ext cx="5220072" cy="24980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1" name="Rounded Rectangle 14"/>
          <p:cNvSpPr/>
          <p:nvPr/>
        </p:nvSpPr>
        <p:spPr>
          <a:xfrm>
            <a:off x="1179676" y="2469525"/>
            <a:ext cx="1312315" cy="360850"/>
          </a:xfrm>
          <a:prstGeom prst="rect">
            <a:avLst/>
          </a:prstGeom>
          <a:solidFill>
            <a:srgbClr val="D5EDF5"/>
          </a:solidFill>
          <a:ln w="57150">
            <a:solidFill>
              <a:srgbClr val="0091C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/>
            <a:r>
              <a:rPr lang="it-IT" sz="1400" b="1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In volgare</a:t>
            </a:r>
            <a:endParaRPr lang="it-IT" sz="1400" b="1" dirty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Rounded Rectangle 17"/>
          <p:cNvSpPr/>
          <p:nvPr/>
        </p:nvSpPr>
        <p:spPr>
          <a:xfrm>
            <a:off x="3275856" y="1895317"/>
            <a:ext cx="4381305" cy="360850"/>
          </a:xfrm>
          <a:prstGeom prst="rect">
            <a:avLst/>
          </a:prstGeom>
          <a:ln>
            <a:solidFill>
              <a:srgbClr val="0091C8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Trionfi</a:t>
            </a:r>
            <a:endParaRPr lang="it-IT" sz="1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86" name="Connettore 2 85"/>
          <p:cNvCxnSpPr>
            <a:stCxn id="81" idx="3"/>
            <a:endCxn id="85" idx="1"/>
          </p:cNvCxnSpPr>
          <p:nvPr/>
        </p:nvCxnSpPr>
        <p:spPr>
          <a:xfrm flipV="1">
            <a:off x="2491991" y="2075742"/>
            <a:ext cx="783865" cy="574208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Connettore 2 61"/>
          <p:cNvCxnSpPr>
            <a:stCxn id="81" idx="3"/>
            <a:endCxn id="69" idx="1"/>
          </p:cNvCxnSpPr>
          <p:nvPr/>
        </p:nvCxnSpPr>
        <p:spPr>
          <a:xfrm flipV="1">
            <a:off x="2491991" y="2646267"/>
            <a:ext cx="783865" cy="3683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9" name="Rounded Rectangle 17"/>
          <p:cNvSpPr/>
          <p:nvPr/>
        </p:nvSpPr>
        <p:spPr>
          <a:xfrm>
            <a:off x="3275856" y="2465842"/>
            <a:ext cx="4391769" cy="360850"/>
          </a:xfrm>
          <a:prstGeom prst="rect">
            <a:avLst/>
          </a:prstGeom>
          <a:ln>
            <a:solidFill>
              <a:srgbClr val="0091C8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Canzoniere</a:t>
            </a:r>
            <a:endParaRPr lang="it-IT" sz="14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ttangolo 4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FRANCESCO PETRARCA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35" name="Rounded Rectangle 14"/>
          <p:cNvSpPr/>
          <p:nvPr/>
        </p:nvSpPr>
        <p:spPr>
          <a:xfrm>
            <a:off x="1179676" y="5062282"/>
            <a:ext cx="1312315" cy="360850"/>
          </a:xfrm>
          <a:prstGeom prst="rect">
            <a:avLst/>
          </a:prstGeom>
          <a:solidFill>
            <a:srgbClr val="D5EDF5"/>
          </a:solidFill>
          <a:ln w="57150">
            <a:solidFill>
              <a:srgbClr val="0091C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In latino</a:t>
            </a:r>
            <a:endParaRPr lang="it-IT" sz="1400" b="1" dirty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ounded Rectangle 17"/>
          <p:cNvSpPr/>
          <p:nvPr/>
        </p:nvSpPr>
        <p:spPr>
          <a:xfrm>
            <a:off x="3275856" y="4755873"/>
            <a:ext cx="4381305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tutto il resto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della sua produzione, in prosa e in versi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7" name="Connettore 2 36"/>
          <p:cNvCxnSpPr>
            <a:stCxn id="35" idx="3"/>
            <a:endCxn id="36" idx="1"/>
          </p:cNvCxnSpPr>
          <p:nvPr/>
        </p:nvCxnSpPr>
        <p:spPr>
          <a:xfrm flipV="1">
            <a:off x="2491991" y="4936298"/>
            <a:ext cx="783865" cy="306409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35" idx="3"/>
            <a:endCxn id="40" idx="1"/>
          </p:cNvCxnSpPr>
          <p:nvPr/>
        </p:nvCxnSpPr>
        <p:spPr>
          <a:xfrm>
            <a:off x="2491991" y="5242707"/>
            <a:ext cx="773401" cy="922483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Rounded Rectangle 17"/>
          <p:cNvSpPr/>
          <p:nvPr/>
        </p:nvSpPr>
        <p:spPr>
          <a:xfrm>
            <a:off x="3265392" y="5877043"/>
            <a:ext cx="4391769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è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latino classico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, non quello medievale “contaminato”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dal volgare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Rounded Rectangle 17"/>
          <p:cNvSpPr/>
          <p:nvPr/>
        </p:nvSpPr>
        <p:spPr>
          <a:xfrm>
            <a:off x="3275856" y="5320432"/>
            <a:ext cx="4381305" cy="360850"/>
          </a:xfrm>
          <a:prstGeom prst="rect">
            <a:avLst/>
          </a:prstGeom>
          <a:ln>
            <a:solidFill>
              <a:srgbClr val="0091C8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tra cui </a:t>
            </a:r>
            <a:r>
              <a:rPr lang="it-IT" sz="140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Secretum</a:t>
            </a:r>
            <a:r>
              <a:rPr lang="it-IT" sz="1400" i="1" dirty="0">
                <a:solidFill>
                  <a:srgbClr val="000000"/>
                </a:solidFill>
                <a:latin typeface="Arial" charset="0"/>
                <a:cs typeface="Arial" charset="0"/>
              </a:rPr>
              <a:t>, Epistole</a:t>
            </a:r>
          </a:p>
        </p:txBody>
      </p:sp>
      <p:cxnSp>
        <p:nvCxnSpPr>
          <p:cNvPr id="20" name="Connettore 1 19"/>
          <p:cNvCxnSpPr>
            <a:stCxn id="36" idx="2"/>
            <a:endCxn id="46" idx="0"/>
          </p:cNvCxnSpPr>
          <p:nvPr/>
        </p:nvCxnSpPr>
        <p:spPr>
          <a:xfrm>
            <a:off x="5466509" y="5116723"/>
            <a:ext cx="0" cy="203709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4" name="Rounded Rectangle 17"/>
          <p:cNvSpPr/>
          <p:nvPr/>
        </p:nvSpPr>
        <p:spPr>
          <a:xfrm>
            <a:off x="3275856" y="3029095"/>
            <a:ext cx="4381305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solo opere </a:t>
            </a:r>
            <a:r>
              <a:rPr lang="it-IT" sz="1400" b="1">
                <a:solidFill>
                  <a:srgbClr val="000000"/>
                </a:solidFill>
                <a:latin typeface="Arial" charset="0"/>
                <a:cs typeface="Arial" charset="0"/>
              </a:rPr>
              <a:t>in </a:t>
            </a:r>
            <a:r>
              <a:rPr lang="it-IT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rima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Rounded Rectangle 17"/>
          <p:cNvSpPr/>
          <p:nvPr/>
        </p:nvSpPr>
        <p:spPr>
          <a:xfrm>
            <a:off x="3275856" y="4227235"/>
            <a:ext cx="4381305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è il più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spontaneo mezzo di espressione</a:t>
            </a:r>
          </a:p>
        </p:txBody>
      </p:sp>
      <p:cxnSp>
        <p:nvCxnSpPr>
          <p:cNvPr id="82" name="Connettore 2 81"/>
          <p:cNvCxnSpPr>
            <a:stCxn id="35" idx="3"/>
            <a:endCxn id="80" idx="1"/>
          </p:cNvCxnSpPr>
          <p:nvPr/>
        </p:nvCxnSpPr>
        <p:spPr>
          <a:xfrm flipV="1">
            <a:off x="2491991" y="4407660"/>
            <a:ext cx="783865" cy="835047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2" name="Rounded Rectangle 17"/>
          <p:cNvSpPr/>
          <p:nvPr/>
        </p:nvSpPr>
        <p:spPr>
          <a:xfrm>
            <a:off x="3286320" y="3542598"/>
            <a:ext cx="4381305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per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lui è la lingua della poesia, una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lingua d’arte</a:t>
            </a:r>
          </a:p>
        </p:txBody>
      </p:sp>
      <p:cxnSp>
        <p:nvCxnSpPr>
          <p:cNvPr id="93" name="Connettore 2 92"/>
          <p:cNvCxnSpPr>
            <a:stCxn id="81" idx="3"/>
            <a:endCxn id="92" idx="1"/>
          </p:cNvCxnSpPr>
          <p:nvPr/>
        </p:nvCxnSpPr>
        <p:spPr>
          <a:xfrm>
            <a:off x="2491991" y="2649950"/>
            <a:ext cx="794329" cy="1073073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16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Connettore 1 68"/>
          <p:cNvCxnSpPr>
            <a:stCxn id="61" idx="0"/>
          </p:cNvCxnSpPr>
          <p:nvPr/>
        </p:nvCxnSpPr>
        <p:spPr>
          <a:xfrm flipH="1" flipV="1">
            <a:off x="3851920" y="4257611"/>
            <a:ext cx="6933" cy="1849175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339" name="CasellaDiTesto 10"/>
          <p:cNvSpPr>
            <a:spLocks noChangeArrowheads="1"/>
          </p:cNvSpPr>
          <p:nvPr/>
        </p:nvSpPr>
        <p:spPr bwMode="auto">
          <a:xfrm>
            <a:off x="-66387" y="1027617"/>
            <a:ext cx="8136246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24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Secretum</a:t>
            </a:r>
            <a:r>
              <a:rPr lang="it-I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a colloquio con la propria anima</a:t>
            </a:r>
          </a:p>
        </p:txBody>
      </p:sp>
      <p:cxnSp>
        <p:nvCxnSpPr>
          <p:cNvPr id="3" name="Connettore 1 2"/>
          <p:cNvCxnSpPr/>
          <p:nvPr/>
        </p:nvCxnSpPr>
        <p:spPr>
          <a:xfrm flipV="1">
            <a:off x="0" y="1515769"/>
            <a:ext cx="7308304" cy="34976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Rounded Rectangle 17"/>
          <p:cNvSpPr/>
          <p:nvPr/>
        </p:nvSpPr>
        <p:spPr>
          <a:xfrm>
            <a:off x="717001" y="2457389"/>
            <a:ext cx="1853009" cy="360850"/>
          </a:xfrm>
          <a:prstGeom prst="rect">
            <a:avLst/>
          </a:prstGeom>
          <a:solidFill>
            <a:srgbClr val="D5EDF5"/>
          </a:solidFill>
          <a:ln w="57150">
            <a:solidFill>
              <a:srgbClr val="0091C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/>
            <a:r>
              <a:rPr lang="it-IT" sz="1400" b="1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Secretum</a:t>
            </a:r>
            <a:endParaRPr lang="it-IT" sz="1400" b="1" i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ounded Rectangle 17"/>
          <p:cNvSpPr/>
          <p:nvPr/>
        </p:nvSpPr>
        <p:spPr>
          <a:xfrm>
            <a:off x="3052936" y="1752618"/>
            <a:ext cx="5328592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è un’opera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in prosa in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latino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Rounded Rectangle 17"/>
          <p:cNvSpPr/>
          <p:nvPr/>
        </p:nvSpPr>
        <p:spPr>
          <a:xfrm>
            <a:off x="3052936" y="2432275"/>
            <a:ext cx="5328592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l’autore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intende parlare dei propri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drammi intimi</a:t>
            </a:r>
          </a:p>
        </p:txBody>
      </p:sp>
      <p:sp>
        <p:nvSpPr>
          <p:cNvPr id="44" name="Rounded Rectangle 17"/>
          <p:cNvSpPr/>
          <p:nvPr/>
        </p:nvSpPr>
        <p:spPr>
          <a:xfrm>
            <a:off x="3052936" y="3056461"/>
            <a:ext cx="5328592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è un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dialogo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con sant’Agostino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, il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quale è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chiamato a smuovere il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poeta dallo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stato – l’accidia – in cui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si trova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Rettangolo 4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FRANCESCO PETRARCA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cxnSp>
        <p:nvCxnSpPr>
          <p:cNvPr id="36" name="Connettore 2 35"/>
          <p:cNvCxnSpPr>
            <a:stCxn id="40" idx="3"/>
            <a:endCxn id="41" idx="1"/>
          </p:cNvCxnSpPr>
          <p:nvPr/>
        </p:nvCxnSpPr>
        <p:spPr>
          <a:xfrm flipV="1">
            <a:off x="2570010" y="1933043"/>
            <a:ext cx="482926" cy="704771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stCxn id="40" idx="3"/>
            <a:endCxn id="42" idx="1"/>
          </p:cNvCxnSpPr>
          <p:nvPr/>
        </p:nvCxnSpPr>
        <p:spPr>
          <a:xfrm flipV="1">
            <a:off x="2570010" y="2612700"/>
            <a:ext cx="482926" cy="25114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Connettore 2 45"/>
          <p:cNvCxnSpPr>
            <a:stCxn id="40" idx="3"/>
            <a:endCxn id="44" idx="1"/>
          </p:cNvCxnSpPr>
          <p:nvPr/>
        </p:nvCxnSpPr>
        <p:spPr>
          <a:xfrm>
            <a:off x="2570010" y="2637814"/>
            <a:ext cx="482926" cy="706794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70546"/>
            <a:ext cx="2150133" cy="3317972"/>
          </a:xfrm>
          <a:prstGeom prst="rect">
            <a:avLst/>
          </a:prstGeom>
        </p:spPr>
      </p:pic>
      <p:sp>
        <p:nvSpPr>
          <p:cNvPr id="49" name="Rounded Rectangle 17"/>
          <p:cNvSpPr/>
          <p:nvPr/>
        </p:nvSpPr>
        <p:spPr>
          <a:xfrm>
            <a:off x="3052936" y="3896761"/>
            <a:ext cx="5328592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è diviso in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tre libri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0" name="Connettore 2 49"/>
          <p:cNvCxnSpPr>
            <a:stCxn id="40" idx="3"/>
            <a:endCxn id="49" idx="1"/>
          </p:cNvCxnSpPr>
          <p:nvPr/>
        </p:nvCxnSpPr>
        <p:spPr>
          <a:xfrm>
            <a:off x="2570010" y="2637814"/>
            <a:ext cx="482926" cy="1439372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Rounded Rectangle 17"/>
          <p:cNvSpPr/>
          <p:nvPr/>
        </p:nvSpPr>
        <p:spPr>
          <a:xfrm>
            <a:off x="3236814" y="4597915"/>
            <a:ext cx="1165993" cy="360850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/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primo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Rounded Rectangle 17"/>
          <p:cNvSpPr/>
          <p:nvPr/>
        </p:nvSpPr>
        <p:spPr>
          <a:xfrm>
            <a:off x="4620436" y="4490194"/>
            <a:ext cx="3774277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>
                <a:solidFill>
                  <a:srgbClr val="000000"/>
                </a:solidFill>
                <a:latin typeface="Arial" charset="0"/>
                <a:cs typeface="Arial" charset="0"/>
              </a:rPr>
              <a:t>Francesco </a:t>
            </a:r>
            <a:r>
              <a:rPr lang="it-IT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chiama sant’Agostino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a guarire la propria anima</a:t>
            </a:r>
          </a:p>
        </p:txBody>
      </p:sp>
      <p:sp>
        <p:nvSpPr>
          <p:cNvPr id="58" name="Rounded Rectangle 17"/>
          <p:cNvSpPr/>
          <p:nvPr/>
        </p:nvSpPr>
        <p:spPr>
          <a:xfrm>
            <a:off x="3272610" y="5336921"/>
            <a:ext cx="1165993" cy="360850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/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secondo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Rounded Rectangle 17"/>
          <p:cNvSpPr/>
          <p:nvPr/>
        </p:nvSpPr>
        <p:spPr>
          <a:xfrm>
            <a:off x="4656232" y="5229200"/>
            <a:ext cx="3774277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Agostino spiega a Francesco come i suoi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problemi dipendano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dall’accidia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Rounded Rectangle 17"/>
          <p:cNvSpPr/>
          <p:nvPr/>
        </p:nvSpPr>
        <p:spPr>
          <a:xfrm>
            <a:off x="3275856" y="6106786"/>
            <a:ext cx="1165993" cy="360850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/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terzo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Rounded Rectangle 17"/>
          <p:cNvSpPr/>
          <p:nvPr/>
        </p:nvSpPr>
        <p:spPr>
          <a:xfrm>
            <a:off x="4659478" y="5891344"/>
            <a:ext cx="3774277" cy="791737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Agostino definisce l’amore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per Laura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come un pensiero che allontana Petrarca dal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vero amore, quello per Dio</a:t>
            </a:r>
          </a:p>
        </p:txBody>
      </p:sp>
      <p:cxnSp>
        <p:nvCxnSpPr>
          <p:cNvPr id="63" name="Connettore 1 62"/>
          <p:cNvCxnSpPr>
            <a:stCxn id="54" idx="3"/>
            <a:endCxn id="56" idx="1"/>
          </p:cNvCxnSpPr>
          <p:nvPr/>
        </p:nvCxnSpPr>
        <p:spPr>
          <a:xfrm>
            <a:off x="4402807" y="4778340"/>
            <a:ext cx="217629" cy="1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>
            <a:off x="4438602" y="5534636"/>
            <a:ext cx="217629" cy="1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4438603" y="6293829"/>
            <a:ext cx="217629" cy="1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44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asellaDiTesto 10"/>
          <p:cNvSpPr>
            <a:spLocks noChangeArrowheads="1"/>
          </p:cNvSpPr>
          <p:nvPr/>
        </p:nvSpPr>
        <p:spPr bwMode="auto">
          <a:xfrm>
            <a:off x="-66387" y="1027618"/>
            <a:ext cx="9210387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 raccolte epistolari: </a:t>
            </a:r>
            <a:r>
              <a:rPr lang="it-IT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it-IT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autoritratto a </a:t>
            </a:r>
            <a:r>
              <a:rPr lang="it-I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uso dei posteri</a:t>
            </a:r>
          </a:p>
        </p:txBody>
      </p:sp>
      <p:cxnSp>
        <p:nvCxnSpPr>
          <p:cNvPr id="3" name="Connettore 1 2"/>
          <p:cNvCxnSpPr/>
          <p:nvPr/>
        </p:nvCxnSpPr>
        <p:spPr>
          <a:xfrm flipV="1">
            <a:off x="0" y="1510603"/>
            <a:ext cx="8388424" cy="40141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1" name="Rounded Rectangle 14"/>
          <p:cNvSpPr/>
          <p:nvPr/>
        </p:nvSpPr>
        <p:spPr>
          <a:xfrm>
            <a:off x="721579" y="2324271"/>
            <a:ext cx="1312315" cy="576293"/>
          </a:xfrm>
          <a:prstGeom prst="rect">
            <a:avLst/>
          </a:prstGeom>
          <a:solidFill>
            <a:srgbClr val="D5EDF5"/>
          </a:solidFill>
          <a:ln w="57150">
            <a:solidFill>
              <a:srgbClr val="0091C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Le raccolte epistolari</a:t>
            </a:r>
            <a:endParaRPr lang="it-IT" sz="1400" b="1" dirty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Rounded Rectangle 17"/>
          <p:cNvSpPr/>
          <p:nvPr/>
        </p:nvSpPr>
        <p:spPr>
          <a:xfrm>
            <a:off x="2795126" y="1855259"/>
            <a:ext cx="3364170" cy="791737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Petrarca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scrive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moltissime lettere, in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latino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che poi rivede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per la pubblicazione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86" name="Connettore 2 85"/>
          <p:cNvCxnSpPr>
            <a:stCxn id="81" idx="3"/>
            <a:endCxn id="85" idx="1"/>
          </p:cNvCxnSpPr>
          <p:nvPr/>
        </p:nvCxnSpPr>
        <p:spPr>
          <a:xfrm flipV="1">
            <a:off x="2033894" y="2251128"/>
            <a:ext cx="761232" cy="361290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Connettore 2 61"/>
          <p:cNvCxnSpPr>
            <a:stCxn id="81" idx="3"/>
            <a:endCxn id="69" idx="1"/>
          </p:cNvCxnSpPr>
          <p:nvPr/>
        </p:nvCxnSpPr>
        <p:spPr>
          <a:xfrm>
            <a:off x="2033894" y="2612418"/>
            <a:ext cx="757213" cy="554537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9" name="Rounded Rectangle 17"/>
          <p:cNvSpPr/>
          <p:nvPr/>
        </p:nvSpPr>
        <p:spPr>
          <a:xfrm>
            <a:off x="2791107" y="2986530"/>
            <a:ext cx="3372205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le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divide in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diverse raccolte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79" name="Connettore 4 78"/>
          <p:cNvCxnSpPr>
            <a:stCxn id="37" idx="1"/>
            <a:endCxn id="69" idx="2"/>
          </p:cNvCxnSpPr>
          <p:nvPr/>
        </p:nvCxnSpPr>
        <p:spPr>
          <a:xfrm rot="10800000" flipH="1">
            <a:off x="952390" y="3347381"/>
            <a:ext cx="3524819" cy="1161275"/>
          </a:xfrm>
          <a:prstGeom prst="bentConnector4">
            <a:avLst>
              <a:gd name="adj1" fmla="val -6485"/>
              <a:gd name="adj2" fmla="val 71683"/>
            </a:avLst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Rounded Rectangle 17"/>
          <p:cNvSpPr/>
          <p:nvPr/>
        </p:nvSpPr>
        <p:spPr>
          <a:xfrm>
            <a:off x="2812294" y="5427775"/>
            <a:ext cx="3329833" cy="1007181"/>
          </a:xfrm>
          <a:prstGeom prst="rect">
            <a:avLst/>
          </a:prstGeom>
          <a:ln>
            <a:solidFill>
              <a:srgbClr val="0091C8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le </a:t>
            </a:r>
            <a:r>
              <a:rPr lang="it-IT" sz="1400" i="1" dirty="0">
                <a:solidFill>
                  <a:srgbClr val="000000"/>
                </a:solidFill>
                <a:latin typeface="Arial" charset="0"/>
                <a:cs typeface="Arial" charset="0"/>
              </a:rPr>
              <a:t>Sine </a:t>
            </a:r>
            <a:r>
              <a:rPr lang="it-IT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nomine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(senza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destinatario), </a:t>
            </a:r>
            <a:endParaRPr lang="it-IT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le </a:t>
            </a:r>
            <a:r>
              <a:rPr lang="it-IT" sz="140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Epystolae</a:t>
            </a:r>
            <a:r>
              <a:rPr lang="it-IT" sz="1400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it-IT" sz="140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metricae</a:t>
            </a:r>
            <a:r>
              <a:rPr lang="it-IT" sz="1400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(in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versi),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l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 </a:t>
            </a:r>
            <a:r>
              <a:rPr lang="it-IT" sz="140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Extravaganti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(mai confluite in raccolta)</a:t>
            </a:r>
          </a:p>
        </p:txBody>
      </p:sp>
      <p:sp>
        <p:nvSpPr>
          <p:cNvPr id="31" name="Rettangolo 4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FRANCESCO PETRARCA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57" y="1941889"/>
            <a:ext cx="2270005" cy="3871621"/>
          </a:xfrm>
          <a:prstGeom prst="rect">
            <a:avLst/>
          </a:prstGeom>
        </p:spPr>
      </p:pic>
      <p:sp>
        <p:nvSpPr>
          <p:cNvPr id="37" name="Rounded Rectangle 17"/>
          <p:cNvSpPr/>
          <p:nvPr/>
        </p:nvSpPr>
        <p:spPr>
          <a:xfrm>
            <a:off x="952391" y="4005064"/>
            <a:ext cx="2163005" cy="1007181"/>
          </a:xfrm>
          <a:prstGeom prst="rect">
            <a:avLst/>
          </a:prstGeom>
          <a:ln>
            <a:solidFill>
              <a:srgbClr val="0091C8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le più importanti, scritte dopo il 1361: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le </a:t>
            </a:r>
            <a:r>
              <a:rPr lang="it-IT" sz="140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Familiares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endParaRPr lang="it-IT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le </a:t>
            </a:r>
            <a:r>
              <a:rPr lang="it-IT" sz="140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Seniles</a:t>
            </a:r>
            <a:endParaRPr lang="it-IT" sz="14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4" name="Connettore 4 53"/>
          <p:cNvCxnSpPr>
            <a:stCxn id="28" idx="0"/>
            <a:endCxn id="69" idx="2"/>
          </p:cNvCxnSpPr>
          <p:nvPr/>
        </p:nvCxnSpPr>
        <p:spPr>
          <a:xfrm rot="16200000" flipV="1">
            <a:off x="3437014" y="4387577"/>
            <a:ext cx="2080395" cy="1"/>
          </a:xfrm>
          <a:prstGeom prst="bentConnector3">
            <a:avLst>
              <a:gd name="adj1" fmla="val 50000"/>
            </a:avLst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2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ttore 1 34"/>
          <p:cNvCxnSpPr>
            <a:endCxn id="55" idx="0"/>
          </p:cNvCxnSpPr>
          <p:nvPr/>
        </p:nvCxnSpPr>
        <p:spPr>
          <a:xfrm flipH="1">
            <a:off x="4244342" y="2710556"/>
            <a:ext cx="2090" cy="816597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339" name="CasellaDiTesto 10"/>
          <p:cNvSpPr>
            <a:spLocks noChangeArrowheads="1"/>
          </p:cNvSpPr>
          <p:nvPr/>
        </p:nvSpPr>
        <p:spPr bwMode="auto">
          <a:xfrm>
            <a:off x="-66387" y="1027618"/>
            <a:ext cx="8310795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Canzoniere</a:t>
            </a:r>
            <a:r>
              <a:rPr lang="it-I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 </a:t>
            </a:r>
            <a:r>
              <a:rPr lang="it-I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comincia (e non finisce) mai</a:t>
            </a:r>
          </a:p>
        </p:txBody>
      </p:sp>
      <p:cxnSp>
        <p:nvCxnSpPr>
          <p:cNvPr id="3" name="Connettore 1 2"/>
          <p:cNvCxnSpPr/>
          <p:nvPr/>
        </p:nvCxnSpPr>
        <p:spPr>
          <a:xfrm flipV="1">
            <a:off x="0" y="1514738"/>
            <a:ext cx="7524328" cy="36007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1" name="Rounded Rectangle 14"/>
          <p:cNvSpPr/>
          <p:nvPr/>
        </p:nvSpPr>
        <p:spPr>
          <a:xfrm>
            <a:off x="688708" y="2484167"/>
            <a:ext cx="1557454" cy="360850"/>
          </a:xfrm>
          <a:prstGeom prst="rect">
            <a:avLst/>
          </a:prstGeom>
          <a:solidFill>
            <a:srgbClr val="D5EDF5"/>
          </a:solidFill>
          <a:ln w="57150">
            <a:solidFill>
              <a:srgbClr val="0091C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72000" bIns="72000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Canzoniere</a:t>
            </a:r>
            <a:endParaRPr lang="it-IT" sz="1400" b="1" i="1" dirty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Rounded Rectangle 17"/>
          <p:cNvSpPr/>
          <p:nvPr/>
        </p:nvSpPr>
        <p:spPr>
          <a:xfrm>
            <a:off x="3018693" y="2484167"/>
            <a:ext cx="5392481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è composto da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366 poesie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divise in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due sezioni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86" name="Connettore 2 85"/>
          <p:cNvCxnSpPr>
            <a:stCxn id="81" idx="3"/>
            <a:endCxn id="85" idx="1"/>
          </p:cNvCxnSpPr>
          <p:nvPr/>
        </p:nvCxnSpPr>
        <p:spPr>
          <a:xfrm>
            <a:off x="2246162" y="2664592"/>
            <a:ext cx="772531" cy="0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Connettore 2 61"/>
          <p:cNvCxnSpPr>
            <a:stCxn id="81" idx="2"/>
            <a:endCxn id="69" idx="0"/>
          </p:cNvCxnSpPr>
          <p:nvPr/>
        </p:nvCxnSpPr>
        <p:spPr>
          <a:xfrm flipH="1">
            <a:off x="1450628" y="2845017"/>
            <a:ext cx="16807" cy="485904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9" name="Rounded Rectangle 17"/>
          <p:cNvSpPr/>
          <p:nvPr/>
        </p:nvSpPr>
        <p:spPr>
          <a:xfrm>
            <a:off x="579057" y="3330921"/>
            <a:ext cx="1743141" cy="791737"/>
          </a:xfrm>
          <a:prstGeom prst="rect">
            <a:avLst/>
          </a:prstGeom>
          <a:solidFill>
            <a:srgbClr val="A3CDDF"/>
          </a:solidFill>
          <a:ln>
            <a:solidFill>
              <a:srgbClr val="A3CDD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il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titolo originale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è </a:t>
            </a:r>
            <a:r>
              <a:rPr lang="it-IT" sz="1400" i="1" dirty="0">
                <a:solidFill>
                  <a:srgbClr val="000000"/>
                </a:solidFill>
                <a:latin typeface="Arial" charset="0"/>
                <a:cs typeface="Arial" charset="0"/>
              </a:rPr>
              <a:t>Rerum </a:t>
            </a:r>
            <a:r>
              <a:rPr lang="it-IT" sz="140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vulgarium</a:t>
            </a:r>
            <a:r>
              <a:rPr lang="it-IT" sz="14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it-IT" sz="140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fragmenta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ounded Rectangle 17"/>
          <p:cNvSpPr/>
          <p:nvPr/>
        </p:nvSpPr>
        <p:spPr>
          <a:xfrm>
            <a:off x="3016022" y="4653136"/>
            <a:ext cx="5392481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l’intento è presentare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la sua vita,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dal peccato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(l’amore per Laura)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alla redenzione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l’amore per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Dio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0" name="Connettore 2 29"/>
          <p:cNvCxnSpPr>
            <a:stCxn id="81" idx="3"/>
            <a:endCxn id="28" idx="1"/>
          </p:cNvCxnSpPr>
          <p:nvPr/>
        </p:nvCxnSpPr>
        <p:spPr>
          <a:xfrm>
            <a:off x="2246162" y="2664592"/>
            <a:ext cx="769860" cy="2276691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Rounded Rectangle 17"/>
          <p:cNvSpPr/>
          <p:nvPr/>
        </p:nvSpPr>
        <p:spPr>
          <a:xfrm>
            <a:off x="5422765" y="3031198"/>
            <a:ext cx="3000131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(1-263)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Rounded Rectangle 17"/>
          <p:cNvSpPr/>
          <p:nvPr/>
        </p:nvSpPr>
        <p:spPr>
          <a:xfrm>
            <a:off x="5409858" y="3527153"/>
            <a:ext cx="3013038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is-I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264-365) di Laura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Rounded Rectangle 17"/>
          <p:cNvSpPr/>
          <p:nvPr/>
        </p:nvSpPr>
        <p:spPr>
          <a:xfrm>
            <a:off x="3434317" y="3527153"/>
            <a:ext cx="1620049" cy="360850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/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“in morte”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Rounded Rectangle 17"/>
          <p:cNvSpPr/>
          <p:nvPr/>
        </p:nvSpPr>
        <p:spPr>
          <a:xfrm>
            <a:off x="3447224" y="3031197"/>
            <a:ext cx="1620049" cy="360850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/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“in vita”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8" name="Connettore 1 67"/>
          <p:cNvCxnSpPr>
            <a:stCxn id="52" idx="1"/>
            <a:endCxn id="56" idx="3"/>
          </p:cNvCxnSpPr>
          <p:nvPr/>
        </p:nvCxnSpPr>
        <p:spPr>
          <a:xfrm flipH="1" flipV="1">
            <a:off x="5067273" y="3211622"/>
            <a:ext cx="355492" cy="1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1" name="Connettore 1 70"/>
          <p:cNvCxnSpPr>
            <a:stCxn id="54" idx="1"/>
            <a:endCxn id="55" idx="3"/>
          </p:cNvCxnSpPr>
          <p:nvPr/>
        </p:nvCxnSpPr>
        <p:spPr>
          <a:xfrm flipH="1">
            <a:off x="5054366" y="3707578"/>
            <a:ext cx="355492" cy="0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Rettangolo 4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charset="0"/>
                <a:ea typeface="Tekton Pro" charset="0"/>
                <a:cs typeface="Tekton Pro" charset="0"/>
              </a:rPr>
              <a:t>FRANCESCO PETRARCA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charset="0"/>
              <a:ea typeface="Tekton Pro" charset="0"/>
              <a:cs typeface="Tekton Pro" charset="0"/>
            </a:endParaRPr>
          </a:p>
        </p:txBody>
      </p:sp>
      <p:sp>
        <p:nvSpPr>
          <p:cNvPr id="37" name="Rounded Rectangle 17"/>
          <p:cNvSpPr/>
          <p:nvPr/>
        </p:nvSpPr>
        <p:spPr>
          <a:xfrm>
            <a:off x="3016142" y="1750256"/>
            <a:ext cx="2404071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è una raccolta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di poesie in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lingua volgare</a:t>
            </a:r>
          </a:p>
        </p:txBody>
      </p:sp>
      <p:sp>
        <p:nvSpPr>
          <p:cNvPr id="42" name="Rounded Rectangle 17"/>
          <p:cNvSpPr/>
          <p:nvPr/>
        </p:nvSpPr>
        <p:spPr>
          <a:xfrm>
            <a:off x="5439676" y="4094651"/>
            <a:ext cx="3013038" cy="360850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dedicata alla Madonna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Rounded Rectangle 17"/>
          <p:cNvSpPr/>
          <p:nvPr/>
        </p:nvSpPr>
        <p:spPr>
          <a:xfrm>
            <a:off x="3464135" y="4094651"/>
            <a:ext cx="1620049" cy="360850"/>
          </a:xfrm>
          <a:prstGeom prst="rect">
            <a:avLst/>
          </a:prstGeom>
          <a:solidFill>
            <a:srgbClr val="A3CDDF"/>
          </a:solidFill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/>
            <a:r>
              <a:rPr lang="it-IT" sz="1400" b="1" dirty="0" smtClean="0">
                <a:latin typeface="Arial" charset="0"/>
                <a:ea typeface="Arial" charset="0"/>
                <a:cs typeface="Arial" charset="0"/>
              </a:rPr>
              <a:t>canzone finale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4" name="Connettore 1 43"/>
          <p:cNvCxnSpPr>
            <a:stCxn id="42" idx="1"/>
            <a:endCxn id="43" idx="3"/>
          </p:cNvCxnSpPr>
          <p:nvPr/>
        </p:nvCxnSpPr>
        <p:spPr>
          <a:xfrm flipH="1">
            <a:off x="5084184" y="4275076"/>
            <a:ext cx="355492" cy="0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039551" y="3861048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smtClean="0">
                <a:solidFill>
                  <a:srgbClr val="0091C8"/>
                </a:solidFill>
              </a:rPr>
              <a:t>più</a:t>
            </a:r>
            <a:endParaRPr lang="it-IT" sz="1100" b="1">
              <a:solidFill>
                <a:srgbClr val="0091C8"/>
              </a:solidFill>
            </a:endParaRPr>
          </a:p>
        </p:txBody>
      </p:sp>
      <p:cxnSp>
        <p:nvCxnSpPr>
          <p:cNvPr id="48" name="Connettore 2 47"/>
          <p:cNvCxnSpPr>
            <a:stCxn id="81" idx="3"/>
            <a:endCxn id="37" idx="1"/>
          </p:cNvCxnSpPr>
          <p:nvPr/>
        </p:nvCxnSpPr>
        <p:spPr>
          <a:xfrm flipV="1">
            <a:off x="2246162" y="2038403"/>
            <a:ext cx="769980" cy="626189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7" name="Rounded Rectangle 17"/>
          <p:cNvSpPr/>
          <p:nvPr/>
        </p:nvSpPr>
        <p:spPr>
          <a:xfrm>
            <a:off x="3013331" y="5444995"/>
            <a:ext cx="5392481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nonostante i suoi sforzi e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il riconoscimento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dei propri errori, alla fine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non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riesce a </a:t>
            </a:r>
            <a:r>
              <a:rPr lang="it-IT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cambiare vita</a:t>
            </a:r>
          </a:p>
        </p:txBody>
      </p:sp>
      <p:cxnSp>
        <p:nvCxnSpPr>
          <p:cNvPr id="58" name="Connettore 2 57"/>
          <p:cNvCxnSpPr>
            <a:stCxn id="28" idx="2"/>
            <a:endCxn id="57" idx="0"/>
          </p:cNvCxnSpPr>
          <p:nvPr/>
        </p:nvCxnSpPr>
        <p:spPr>
          <a:xfrm flipH="1">
            <a:off x="5709572" y="5229429"/>
            <a:ext cx="2691" cy="215566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4" name="Rounded Rectangle 17"/>
          <p:cNvSpPr/>
          <p:nvPr/>
        </p:nvSpPr>
        <p:spPr>
          <a:xfrm>
            <a:off x="6005907" y="1743962"/>
            <a:ext cx="2429896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 un volgare </a:t>
            </a:r>
            <a:r>
              <a:rPr lang="it-IT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raffinato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lontano dal quotidiano</a:t>
            </a:r>
            <a:endParaRPr lang="it-IT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72" name="Connettore 2 71"/>
          <p:cNvCxnSpPr>
            <a:stCxn id="37" idx="3"/>
            <a:endCxn id="64" idx="1"/>
          </p:cNvCxnSpPr>
          <p:nvPr/>
        </p:nvCxnSpPr>
        <p:spPr>
          <a:xfrm flipV="1">
            <a:off x="5420213" y="2032109"/>
            <a:ext cx="585694" cy="6294"/>
          </a:xfrm>
          <a:prstGeom prst="straightConnector1">
            <a:avLst/>
          </a:prstGeom>
          <a:ln>
            <a:solidFill>
              <a:srgbClr val="0091C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8" name="Rounded Rectangle 17"/>
          <p:cNvSpPr/>
          <p:nvPr/>
        </p:nvSpPr>
        <p:spPr>
          <a:xfrm>
            <a:off x="3013331" y="6155897"/>
            <a:ext cx="5392481" cy="576293"/>
          </a:xfrm>
          <a:prstGeom prst="rect">
            <a:avLst/>
          </a:prstGeom>
          <a:ln>
            <a:solidFill>
              <a:srgbClr val="0091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72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Laura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stessa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è un personaggio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statico e non riesce ad assumere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  funzione </a:t>
            </a:r>
            <a:r>
              <a:rPr lang="it-IT" sz="1400" dirty="0">
                <a:solidFill>
                  <a:srgbClr val="000000"/>
                </a:solidFill>
                <a:latin typeface="Arial" charset="0"/>
                <a:cs typeface="Arial" charset="0"/>
              </a:rPr>
              <a:t>salvifica </a:t>
            </a:r>
            <a:r>
              <a:rPr lang="it-IT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della </a:t>
            </a:r>
            <a:r>
              <a:rPr lang="it-IT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Beatrice dantesca</a:t>
            </a:r>
            <a:endParaRPr lang="it-IT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88" name="Connettore 1 87"/>
          <p:cNvCxnSpPr>
            <a:stCxn id="78" idx="0"/>
            <a:endCxn id="57" idx="2"/>
          </p:cNvCxnSpPr>
          <p:nvPr/>
        </p:nvCxnSpPr>
        <p:spPr>
          <a:xfrm flipV="1">
            <a:off x="5709572" y="6021288"/>
            <a:ext cx="0" cy="134609"/>
          </a:xfrm>
          <a:prstGeom prst="line">
            <a:avLst/>
          </a:prstGeom>
          <a:ln>
            <a:solidFill>
              <a:srgbClr val="0091C8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4356" name="Immagine 143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3" y="4336041"/>
            <a:ext cx="1700845" cy="23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4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894</Words>
  <Application>Microsoft Macintosh PowerPoint</Application>
  <PresentationFormat>Presentazione su schermo (4:3)</PresentationFormat>
  <Paragraphs>122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Office Theme</vt:lpstr>
      <vt:lpstr>   Francesco     Petrarca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Dall’anarchia militare alla tetrarchia</dc:title>
  <dc:creator>Pelle</dc:creator>
  <cp:lastModifiedBy>Gianfranco  Cimmino</cp:lastModifiedBy>
  <cp:revision>177</cp:revision>
  <cp:lastPrinted>2018-02-27T08:13:37Z</cp:lastPrinted>
  <dcterms:created xsi:type="dcterms:W3CDTF">2018-01-03T15:11:39Z</dcterms:created>
  <dcterms:modified xsi:type="dcterms:W3CDTF">2019-01-21T15:21:28Z</dcterms:modified>
</cp:coreProperties>
</file>