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60" r:id="rId5"/>
    <p:sldId id="261" r:id="rId6"/>
    <p:sldId id="258" r:id="rId7"/>
    <p:sldId id="263" r:id="rId8"/>
    <p:sldId id="267" r:id="rId9"/>
    <p:sldId id="266" r:id="rId10"/>
    <p:sldId id="26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6938" autoAdjust="0"/>
  </p:normalViewPr>
  <p:slideViewPr>
    <p:cSldViewPr snapToGrid="0" showGuides="1">
      <p:cViewPr varScale="1">
        <p:scale>
          <a:sx n="80" d="100"/>
          <a:sy n="80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09A7E-F13F-4E47-A7F6-6D52E3B7021E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9F969-C4C0-4AA8-A229-8290387827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29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Pinatubo</a:t>
            </a:r>
            <a:r>
              <a:rPr lang="it-IT" baseline="0" dirty="0" smtClean="0"/>
              <a:t> filippine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9F969-C4C0-4AA8-A229-82903878277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4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9F969-C4C0-4AA8-A229-82903878277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88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9F969-C4C0-4AA8-A229-82903878277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23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45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19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53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71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30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31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46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09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22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40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47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61EC-B010-4D1A-AB36-4A2B4DA52DDA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470A4-286D-490D-9DA4-6A7DCB169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79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ozaweb.com/it/Search/global?search=VULCANI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Eruzione_plinian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hyperlink" Target="https://it.wikipedia.org/wiki/Gaio_Plinio_Cecilio_Secondo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VULC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009"/>
            <a:ext cx="12192000" cy="690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 rot="19568410">
            <a:off x="-414753" y="1821704"/>
            <a:ext cx="5315638" cy="1325563"/>
          </a:xfrm>
        </p:spPr>
        <p:txBody>
          <a:bodyPr>
            <a:noAutofit/>
          </a:bodyPr>
          <a:lstStyle/>
          <a:p>
            <a:pPr algn="ctr"/>
            <a:r>
              <a:rPr lang="it-IT" sz="8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 </a:t>
            </a:r>
            <a:br>
              <a:rPr lang="it-IT" sz="8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it-IT" sz="8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VULCANI </a:t>
            </a:r>
            <a:endParaRPr lang="it-IT" sz="8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6889"/>
            <a:ext cx="12192000" cy="4448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MANIFESTAZIONI VULCANICHE: </a:t>
            </a:r>
            <a:endParaRPr lang="it-IT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98303" y="958862"/>
            <a:ext cx="2927431" cy="19166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FUMAROLE: emissioni di vapori contenenti anidride carbonica e altri gas ad elevata temperatura  </a:t>
            </a:r>
            <a:endParaRPr lang="it-IT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3606073" y="955233"/>
            <a:ext cx="3631684" cy="192031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Solfatare: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sorgenti di vapore acqueo ad alta temperatura contenente zolfo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8439717" y="955232"/>
            <a:ext cx="3390521" cy="15557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it-IT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Geyser: getti d’acqua bollente che fuoriescono dal terreno ad intervalli di tempo regolari </a:t>
            </a:r>
            <a:endParaRPr lang="it-IT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8637299" y="5426091"/>
            <a:ext cx="3458448" cy="117183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Soffioni boraciferi: emissione di vapore acqueo + acido borico e ammoniaca</a:t>
            </a:r>
            <a:endParaRPr lang="it-IT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" y="2995863"/>
            <a:ext cx="2967789" cy="2225842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98301" y="5342022"/>
            <a:ext cx="2927431" cy="3368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Campi Flegrei</a:t>
            </a:r>
            <a:endParaRPr lang="it-IT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Risultati immagini per solfatara pozzuo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73" y="2995863"/>
            <a:ext cx="3824189" cy="212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3794211" y="5342022"/>
            <a:ext cx="3443546" cy="4379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Pozzuoli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717" y="2671825"/>
            <a:ext cx="3390521" cy="22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0089" t="42381" r="8482" b="15714"/>
          <a:stretch/>
        </p:blipFill>
        <p:spPr>
          <a:xfrm>
            <a:off x="0" y="985498"/>
            <a:ext cx="12147469" cy="4008664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-22266" y="5181600"/>
            <a:ext cx="12192000" cy="1146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800" dirty="0" smtClean="0">
                <a:solidFill>
                  <a:srgbClr val="002060"/>
                </a:solidFill>
              </a:rPr>
              <a:t>Noi viviamo sulla crosta terrestre, spessa solo 40 km. Sotto la crosta si trova il mantello, un vero inferno costituito da roccia fusa, semifusa e gas formanti il </a:t>
            </a:r>
            <a:r>
              <a:rPr lang="it-IT" sz="2800" b="1" dirty="0" smtClean="0">
                <a:solidFill>
                  <a:srgbClr val="002060"/>
                </a:solidFill>
              </a:rPr>
              <a:t>magma </a:t>
            </a:r>
            <a:endParaRPr lang="it-IT" sz="2800" dirty="0">
              <a:solidFill>
                <a:srgbClr val="002060"/>
              </a:solidFill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-44531" y="0"/>
            <a:ext cx="12192000" cy="1146403"/>
          </a:xfrm>
        </p:spPr>
        <p:txBody>
          <a:bodyPr>
            <a:noAutofit/>
          </a:bodyPr>
          <a:lstStyle/>
          <a:p>
            <a:pPr algn="ctr"/>
            <a:r>
              <a:rPr lang="it-IT" sz="6000" b="1" dirty="0" smtClean="0">
                <a:solidFill>
                  <a:srgbClr val="FF0000"/>
                </a:solidFill>
              </a:rPr>
              <a:t>COME SI FORMA UN VULCANO</a:t>
            </a:r>
            <a:endParaRPr lang="it-IT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44531" y="1"/>
            <a:ext cx="12192000" cy="743708"/>
          </a:xfrm>
        </p:spPr>
        <p:txBody>
          <a:bodyPr>
            <a:noAutofit/>
          </a:bodyPr>
          <a:lstStyle/>
          <a:p>
            <a:pPr algn="ctr"/>
            <a:r>
              <a:rPr lang="it-IT" sz="6000" b="1" dirty="0" smtClean="0">
                <a:solidFill>
                  <a:srgbClr val="FF0000"/>
                </a:solidFill>
              </a:rPr>
              <a:t>I VULCANI</a:t>
            </a:r>
            <a:endParaRPr lang="it-IT" sz="6000" b="1" dirty="0">
              <a:solidFill>
                <a:srgbClr val="FF0000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-44531" y="628837"/>
            <a:ext cx="12192000" cy="544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800" dirty="0" err="1" smtClean="0">
                <a:solidFill>
                  <a:srgbClr val="002060"/>
                </a:solidFill>
              </a:rPr>
              <a:t>Vulcanus</a:t>
            </a:r>
            <a:r>
              <a:rPr lang="it-IT" sz="2800" dirty="0" smtClean="0">
                <a:solidFill>
                  <a:srgbClr val="002060"/>
                </a:solidFill>
              </a:rPr>
              <a:t> per gli Antichi Romani era il Dio del fuoco. </a:t>
            </a: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Risultati immagini per vulcanus dio del fu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372545"/>
            <a:ext cx="5124369" cy="4618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7867569" y="2443812"/>
            <a:ext cx="4159331" cy="544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800" dirty="0" smtClean="0">
                <a:solidFill>
                  <a:srgbClr val="002060"/>
                </a:solidFill>
              </a:rPr>
              <a:t>Secondo una antica leggenda egli aveva la sua fucina nell’Etna dove fabbricava armi e gioielli</a:t>
            </a:r>
            <a:endParaRPr lang="it-IT" sz="2800" dirty="0">
              <a:solidFill>
                <a:srgbClr val="002060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-44531" y="6208867"/>
            <a:ext cx="12192000" cy="544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800" dirty="0" smtClean="0">
                <a:solidFill>
                  <a:srgbClr val="002060"/>
                </a:solidFill>
              </a:rPr>
              <a:t>È per questo motivo che oggi tutte le «montagne di fuoco» della Terra sono chiamate Vulcani</a:t>
            </a:r>
            <a:endParaRPr lang="it-IT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1296" t="15637" r="2315" b="4527"/>
          <a:stretch/>
        </p:blipFill>
        <p:spPr>
          <a:xfrm>
            <a:off x="44531" y="1"/>
            <a:ext cx="12147469" cy="69430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44531" y="1"/>
            <a:ext cx="12192000" cy="654756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I VULCANI NEL MONDO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21019" t="14815" r="2500" b="4527"/>
          <a:stretch/>
        </p:blipFill>
        <p:spPr>
          <a:xfrm>
            <a:off x="23335" y="1"/>
            <a:ext cx="12146400" cy="72054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88178" y="5865784"/>
            <a:ext cx="645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Cintura del fuoco </a:t>
            </a:r>
            <a:r>
              <a:rPr lang="it-IT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è </a:t>
            </a:r>
            <a:r>
              <a:rPr lang="it-IT" sz="1600" dirty="0">
                <a:solidFill>
                  <a:srgbClr val="000066"/>
                </a:solidFill>
                <a:latin typeface="Bookman Old Style" panose="02050604050505020204" pitchFamily="18" charset="0"/>
              </a:rPr>
              <a:t>una fascia in cui l’attività sismica e l’attività vulcanica sono molto intense. Forma un grande anello intorno all’Oceano Pacifico, dall’estremità meridionale dell’America all’Oceania.</a:t>
            </a:r>
            <a:endParaRPr lang="it-IT" sz="16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35092" t="35391" r="50278" b="26255"/>
          <a:stretch/>
        </p:blipFill>
        <p:spPr>
          <a:xfrm>
            <a:off x="7586664" y="2603848"/>
            <a:ext cx="1783644" cy="2630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://media.pearsoncmg.com/curriculum/intl/it/newlab/9788839520159/carte_d/media/ca_terremoti_vulcani/media/image/42-428778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7" y="773159"/>
            <a:ext cx="2691910" cy="1794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edia.pearsoncmg.com/curriculum/intl/it/newlab/9788839520159/carte_d/media/ca_terremoti_vulcani/media/image/dwf15-2829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10" y="2784669"/>
            <a:ext cx="3462549" cy="2290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4531" y="-16992"/>
            <a:ext cx="12147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I vulcani non sono disposti casualmente, ma formano lunghe catene </a:t>
            </a:r>
          </a:p>
          <a:p>
            <a:pPr algn="ctr"/>
            <a:r>
              <a:rPr lang="it-IT" sz="2000" b="1" dirty="0" smtClean="0"/>
              <a:t>che sono essenzialmente i confini delle placche tettoniche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8014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44531" y="0"/>
            <a:ext cx="12192000" cy="794657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STRUTTURA DI UN VULCANO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-44531" y="568097"/>
            <a:ext cx="12192000" cy="1146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L’attività vulcanica ha un ruolo fondamentale nella formazione delle montagne. Il magma è roccia fusa e rovente e si trova sotto a superficie terrestre. In </a:t>
            </a:r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alcuni punti il magma incandescente riesce a fondere la crosta e ad aprirsi un varco verso l’esterno</a:t>
            </a:r>
            <a:endParaRPr lang="it-IT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44531" y="1555636"/>
            <a:ext cx="12192000" cy="568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Nel momento in cui il magma fuoriesce viene definito </a:t>
            </a:r>
            <a:r>
              <a:rPr lang="it-IT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lava</a:t>
            </a:r>
            <a:endParaRPr lang="it-IT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Risultati immagini per vulca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86" y="2486016"/>
            <a:ext cx="8244566" cy="41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013223" y="182914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VULCANO</a:t>
            </a:r>
            <a:endParaRPr lang="it-IT" sz="3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-44531" y="1911903"/>
            <a:ext cx="12192000" cy="568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La fuoriuscita della </a:t>
            </a:r>
            <a:r>
              <a:rPr lang="it-IT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lava </a:t>
            </a:r>
            <a:r>
              <a:rPr lang="it-IT" sz="2000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forma questa struttura detta </a:t>
            </a:r>
            <a:endParaRPr lang="it-IT" sz="2000" dirty="0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" y="-19414"/>
            <a:ext cx="11704816" cy="6870701"/>
            <a:chOff x="546099" y="260777"/>
            <a:chExt cx="11163360" cy="659078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/>
            <a:srcRect l="15312" t="26143" r="52708" b="6482"/>
            <a:stretch/>
          </p:blipFill>
          <p:spPr>
            <a:xfrm>
              <a:off x="6183458" y="260777"/>
              <a:ext cx="5526001" cy="659078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l="15416" t="25001" r="52396" b="9691"/>
            <a:stretch/>
          </p:blipFill>
          <p:spPr>
            <a:xfrm>
              <a:off x="546099" y="279400"/>
              <a:ext cx="5758484" cy="6572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2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44531" y="87578"/>
            <a:ext cx="12192000" cy="31013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TIPI DI VULCANI</a:t>
            </a:r>
            <a:endParaRPr lang="it-IT" sz="3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-44532" y="379009"/>
            <a:ext cx="12192000" cy="620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Il magma ha una sua viscosità che dipende dal contenuto in </a:t>
            </a:r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silice. Le caratteristiche del magma influenzano il tipo di eruzione vulcanica</a:t>
            </a:r>
            <a:endParaRPr lang="it-IT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1103413"/>
            <a:ext cx="3152274" cy="3408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ERUZIONE EFFUSIVA</a:t>
            </a:r>
            <a:endParaRPr lang="it-IT" sz="2000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8866589" y="986044"/>
            <a:ext cx="2927431" cy="3447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ERUZIONE MISTA</a:t>
            </a:r>
            <a:endParaRPr lang="it-IT" sz="2000" b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-28455" y="1462275"/>
            <a:ext cx="3152276" cy="6202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Il magma povero di silice </a:t>
            </a:r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quindi più fluido</a:t>
            </a:r>
            <a:endParaRPr lang="it-IT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-44531" y="2124522"/>
            <a:ext cx="3152275" cy="7684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fuoriesce dal cratere formando colate di </a:t>
            </a:r>
            <a:r>
              <a:rPr lang="it-IT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lava e dando origine ad un </a:t>
            </a:r>
            <a:endParaRPr lang="it-IT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0" y="2913205"/>
            <a:ext cx="3530600" cy="3101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>VULCANI A </a:t>
            </a:r>
            <a:r>
              <a:rPr lang="it-IT" sz="20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SCUDO</a:t>
            </a:r>
            <a:endParaRPr lang="it-IT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119271" y="1037308"/>
            <a:ext cx="3530600" cy="3690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ERUZIONE ESPLOSIVA</a:t>
            </a:r>
            <a:endParaRPr lang="it-IT" sz="20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513141" y="115685"/>
            <a:ext cx="36343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dirty="0">
                <a:hlinkClick r:id="rId2"/>
              </a:rPr>
              <a:t>https://www.mozaweb.com/it/Search/global?search=VULCANI</a:t>
            </a:r>
            <a:endParaRPr lang="it-IT" sz="105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3290" t="20702" r="31217" b="26388"/>
          <a:stretch/>
        </p:blipFill>
        <p:spPr>
          <a:xfrm>
            <a:off x="0" y="3222296"/>
            <a:ext cx="3986128" cy="260775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t="7193" b="9649"/>
          <a:stretch/>
        </p:blipFill>
        <p:spPr>
          <a:xfrm>
            <a:off x="4069277" y="3592319"/>
            <a:ext cx="3630587" cy="2333842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4119271" y="3225092"/>
            <a:ext cx="3530600" cy="2449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>VULCANI A </a:t>
            </a:r>
            <a:r>
              <a:rPr lang="it-IT" sz="20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CONO</a:t>
            </a:r>
            <a:endParaRPr lang="it-IT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3530600" y="1422492"/>
            <a:ext cx="4630838" cy="16802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Il magma ricco in silice è più viscoso e da origine ad una eruzione caratterizzata dall’emissione di violente colonne di gas e materiale piroclastico. Le ceneri a causa del vento possono raggiungere una vasta area. Questo tipo di eruzione è infatti il più devastante ed è tipica dei  </a:t>
            </a:r>
            <a:endParaRPr lang="it-IT" sz="1600" dirty="0" smtClean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3758364" y="6021762"/>
            <a:ext cx="4175309" cy="3981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Esempi: </a:t>
            </a:r>
            <a:r>
              <a:rPr lang="it-IT" sz="1600" dirty="0" err="1" smtClean="0">
                <a:solidFill>
                  <a:srgbClr val="00B050"/>
                </a:solidFill>
                <a:latin typeface="Bookman Old Style" panose="02050604050505020204" pitchFamily="18" charset="0"/>
              </a:rPr>
              <a:t>Krakatoa</a:t>
            </a:r>
            <a:r>
              <a:rPr lang="it-IT" sz="16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 (</a:t>
            </a:r>
            <a:r>
              <a:rPr lang="it-IT" sz="1600" dirty="0" err="1" smtClean="0">
                <a:solidFill>
                  <a:srgbClr val="00B050"/>
                </a:solidFill>
                <a:latin typeface="Bookman Old Style" panose="02050604050505020204" pitchFamily="18" charset="0"/>
              </a:rPr>
              <a:t>Rakata</a:t>
            </a:r>
            <a:r>
              <a:rPr lang="it-IT" sz="16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, Indonesia) e Monte Pelee (La Martinica)</a:t>
            </a:r>
            <a:endParaRPr lang="it-IT" sz="1600" dirty="0" smtClean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65513" y="5869925"/>
            <a:ext cx="2999574" cy="3981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Esempi: Mauna </a:t>
            </a:r>
            <a:r>
              <a:rPr lang="it-IT" sz="1600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Loa</a:t>
            </a:r>
            <a:r>
              <a:rPr lang="it-IT" sz="16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e Mauna Kea (Hawaii)</a:t>
            </a:r>
            <a:endParaRPr lang="it-IT" sz="1600" dirty="0" smtClean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/>
          <a:srcRect l="31621" t="7387" r="27738" b="28649"/>
          <a:stretch/>
        </p:blipFill>
        <p:spPr>
          <a:xfrm>
            <a:off x="8619071" y="3019307"/>
            <a:ext cx="3174949" cy="2810740"/>
          </a:xfrm>
          <a:prstGeom prst="rect">
            <a:avLst/>
          </a:prstGeom>
        </p:spPr>
      </p:pic>
      <p:sp>
        <p:nvSpPr>
          <p:cNvPr id="25" name="Titolo 1"/>
          <p:cNvSpPr txBox="1">
            <a:spLocks/>
          </p:cNvSpPr>
          <p:nvPr/>
        </p:nvSpPr>
        <p:spPr>
          <a:xfrm>
            <a:off x="8356974" y="1396427"/>
            <a:ext cx="3666926" cy="144389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è un tipo di eruzione caratterizzata sia da esplosioni che colate di lava ed È </a:t>
            </a:r>
            <a:r>
              <a:rPr lang="it-IT" sz="1600" dirty="0">
                <a:solidFill>
                  <a:srgbClr val="7030A0"/>
                </a:solidFill>
                <a:latin typeface="Bookman Old Style" panose="02050604050505020204" pitchFamily="18" charset="0"/>
              </a:rPr>
              <a:t>Tipica degli </a:t>
            </a:r>
            <a:r>
              <a:rPr lang="it-IT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STRATO-VULCANI </a:t>
            </a:r>
            <a:r>
              <a:rPr lang="it-IT" sz="1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in cui il cono vulcanico è caratterizzato dall’alternarsi di frammenti e lava</a:t>
            </a:r>
            <a:endParaRPr lang="it-IT" sz="16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8016691" y="6021762"/>
            <a:ext cx="4175309" cy="398101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Esempi: Stromboli,  Etna </a:t>
            </a:r>
            <a:endParaRPr lang="it-IT" sz="1600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17495"/>
            <a:ext cx="12192000" cy="788989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IL VESUVIO</a:t>
            </a:r>
            <a:endParaRPr lang="it-IT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8420100" y="193134"/>
            <a:ext cx="3771900" cy="40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https://www.youtube.com/watch?v=CeGmCeSanU0</a:t>
            </a:r>
            <a:endParaRPr lang="it-IT" sz="1400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25163"/>
            <a:ext cx="397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https://www.youtube.com/watch?v=DEFHH2Pdvcw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7292" t="44444" r="16041" b="35371"/>
          <a:stretch/>
        </p:blipFill>
        <p:spPr>
          <a:xfrm>
            <a:off x="11144" y="788989"/>
            <a:ext cx="5462337" cy="232251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144" y="3228995"/>
            <a:ext cx="5244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Bookman Old Style" panose="02050604050505020204" pitchFamily="18" charset="0"/>
              </a:rPr>
              <a:t>La tipologia di eruzione caratteristica di tale vulcano è detta di tipo sub-pliniana :  </a:t>
            </a:r>
            <a:r>
              <a:rPr lang="it-IT" dirty="0">
                <a:latin typeface="Bookman Old Style" panose="02050604050505020204" pitchFamily="18" charset="0"/>
              </a:rPr>
              <a:t>l'esplosione iniziale è tremendamente violenta tanto da svuotare gran parte della camera </a:t>
            </a:r>
            <a:r>
              <a:rPr lang="it-IT" dirty="0" smtClean="0">
                <a:latin typeface="Bookman Old Style" panose="02050604050505020204" pitchFamily="18" charset="0"/>
              </a:rPr>
              <a:t>magmatica, </a:t>
            </a:r>
            <a:r>
              <a:rPr lang="it-IT" dirty="0">
                <a:latin typeface="Bookman Old Style" panose="02050604050505020204" pitchFamily="18" charset="0"/>
              </a:rPr>
              <a:t>il magma allora risale dalle zone profonde ad alte velocità fino ad uscire dal cratere e dissolversi in minuscole goccioline. Quando questo tipo di eruzione raggiunge il suo aspetto più violento viene chiamata eruzione di </a:t>
            </a:r>
            <a:r>
              <a:rPr lang="it-IT" dirty="0">
                <a:latin typeface="Bookman Old Style" panose="02050604050505020204" pitchFamily="18" charset="0"/>
                <a:hlinkClick r:id="rId3" tooltip="Eruzione pliniana"/>
              </a:rPr>
              <a:t>tipo pliniano</a:t>
            </a:r>
            <a:r>
              <a:rPr lang="it-IT" dirty="0">
                <a:latin typeface="Bookman Old Style" panose="02050604050505020204" pitchFamily="18" charset="0"/>
              </a:rPr>
              <a:t> (in onore di </a:t>
            </a:r>
            <a:r>
              <a:rPr lang="it-IT" dirty="0">
                <a:latin typeface="Bookman Old Style" panose="02050604050505020204" pitchFamily="18" charset="0"/>
                <a:hlinkClick r:id="rId4" tooltip="Gaio Plinio Cecilio Secondo"/>
              </a:rPr>
              <a:t>Plinio il Giovane</a:t>
            </a:r>
            <a:r>
              <a:rPr lang="it-IT" dirty="0">
                <a:latin typeface="Bookman Old Style" panose="02050604050505020204" pitchFamily="18" charset="0"/>
              </a:rPr>
              <a:t> che per primo ne descrisse lo svolgimento, nel 79 d.C.)</a:t>
            </a:r>
            <a:endParaRPr lang="it-IT" dirty="0">
              <a:latin typeface="Bookman Old Style" panose="020506040505050202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481" y="595856"/>
            <a:ext cx="6718519" cy="60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6889"/>
            <a:ext cx="12192000" cy="4448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FASI DELL’ ATTIVITÀ DI UN VULCANO: </a:t>
            </a:r>
            <a:endParaRPr lang="it-IT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98303" y="958862"/>
            <a:ext cx="2927431" cy="43620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Fase premonitrice: costituita da fenomeni come terremoti boati o riscaldamento delle acque di sorgente 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3168569" y="1144285"/>
            <a:ext cx="2927431" cy="24157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Fase esplosiva: il vulcano emette materiali dal cratere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6238835" y="1425403"/>
            <a:ext cx="2927431" cy="185351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Fase di deiezione: in cui fuoriesce la lava</a:t>
            </a:r>
            <a:endParaRPr lang="it-IT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8733552" y="3447535"/>
            <a:ext cx="3458448" cy="29656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Fase di emanazione: emissione di vapori ed indica la riduzione dell’attività vulcanica </a:t>
            </a:r>
            <a:endParaRPr lang="it-IT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0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564</Words>
  <Application>Microsoft Office PowerPoint</Application>
  <PresentationFormat>Widescreen</PresentationFormat>
  <Paragraphs>52</Paragraphs>
  <Slides>10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Tema di Office</vt:lpstr>
      <vt:lpstr>I  VULCANI </vt:lpstr>
      <vt:lpstr>COME SI FORMA UN VULCANO</vt:lpstr>
      <vt:lpstr>I VULCANI</vt:lpstr>
      <vt:lpstr>I VULCANI NEL MONDO</vt:lpstr>
      <vt:lpstr>STRUTTURA DI UN VULCANO</vt:lpstr>
      <vt:lpstr>Presentazione standard di PowerPoint</vt:lpstr>
      <vt:lpstr>TIPI DI VULCANI</vt:lpstr>
      <vt:lpstr>IL VESUVIO</vt:lpstr>
      <vt:lpstr>FASI DELL’ ATTIVITÀ DI UN VULCANO: </vt:lpstr>
      <vt:lpstr>MANIFESTAZIONI VULCANICHE: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 VULCANI</dc:title>
  <dc:creator>Rossella Coppolecchia</dc:creator>
  <cp:lastModifiedBy>Rossella Coppolecchia</cp:lastModifiedBy>
  <cp:revision>24</cp:revision>
  <dcterms:created xsi:type="dcterms:W3CDTF">2018-04-26T17:22:53Z</dcterms:created>
  <dcterms:modified xsi:type="dcterms:W3CDTF">2019-05-13T18:29:56Z</dcterms:modified>
</cp:coreProperties>
</file>