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6" r:id="rId4"/>
    <p:sldId id="265" r:id="rId5"/>
    <p:sldId id="257" r:id="rId6"/>
    <p:sldId id="261" r:id="rId7"/>
    <p:sldId id="267" r:id="rId8"/>
    <p:sldId id="270" r:id="rId9"/>
    <p:sldId id="268"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158100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104173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88682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157749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100301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184041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86388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2867061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372290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92182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B5B6E0E-7EC2-40A8-A868-B30D2766BED9}" type="datetimeFigureOut">
              <a:rPr lang="it-IT" smtClean="0"/>
              <a:pPr/>
              <a:t>28/10/2018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47B3B7-FCEB-48B6-AAFA-FE7E51C8C34F}" type="slidenum">
              <a:rPr lang="it-IT" smtClean="0"/>
              <a:pPr/>
              <a:t>‹N›</a:t>
            </a:fld>
            <a:endParaRPr lang="it-IT"/>
          </a:p>
        </p:txBody>
      </p:sp>
    </p:spTree>
    <p:extLst>
      <p:ext uri="{BB962C8B-B14F-4D97-AF65-F5344CB8AC3E}">
        <p14:creationId xmlns:p14="http://schemas.microsoft.com/office/powerpoint/2010/main" val="216232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B6E0E-7EC2-40A8-A868-B30D2766BED9}" type="datetimeFigureOut">
              <a:rPr lang="it-IT" smtClean="0"/>
              <a:pPr/>
              <a:t>28/10/2018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7B3B7-FCEB-48B6-AAFA-FE7E51C8C34F}" type="slidenum">
              <a:rPr lang="it-IT" smtClean="0"/>
              <a:pPr/>
              <a:t>‹N›</a:t>
            </a:fld>
            <a:endParaRPr lang="it-IT"/>
          </a:p>
        </p:txBody>
      </p:sp>
    </p:spTree>
    <p:extLst>
      <p:ext uri="{BB962C8B-B14F-4D97-AF65-F5344CB8AC3E}">
        <p14:creationId xmlns:p14="http://schemas.microsoft.com/office/powerpoint/2010/main" val="277175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74767" y="2183585"/>
            <a:ext cx="6191794" cy="3170099"/>
          </a:xfrm>
          <a:prstGeom prst="rect">
            <a:avLst/>
          </a:prstGeom>
          <a:noFill/>
          <a:ln>
            <a:solidFill>
              <a:srgbClr val="FF0000"/>
            </a:solidFill>
          </a:ln>
        </p:spPr>
        <p:txBody>
          <a:bodyPr wrap="square" rtlCol="0">
            <a:spAutoFit/>
          </a:bodyPr>
          <a:lstStyle/>
          <a:p>
            <a:pPr marL="285750" indent="-285750" algn="just">
              <a:buFont typeface="Courier New" panose="02070309020205020404" pitchFamily="49" charset="0"/>
              <a:buChar char="o"/>
            </a:pPr>
            <a:r>
              <a:rPr lang="it-IT" sz="2000" dirty="0"/>
              <a:t>L’ atletica leggera trova origini nell’ antica Grecia.</a:t>
            </a:r>
          </a:p>
          <a:p>
            <a:pPr marL="285750" indent="-285750" algn="just">
              <a:buFont typeface="Courier New" panose="02070309020205020404" pitchFamily="49" charset="0"/>
              <a:buChar char="o"/>
            </a:pPr>
            <a:r>
              <a:rPr lang="it-IT" sz="2000" dirty="0"/>
              <a:t>I vari giochi derivano dai primi gesti dell’ uomo per la </a:t>
            </a:r>
            <a:r>
              <a:rPr lang="it-IT" sz="2000" dirty="0" smtClean="0"/>
              <a:t>sopravvivenza, ad </a:t>
            </a:r>
            <a:r>
              <a:rPr lang="it-IT" sz="2000" dirty="0"/>
              <a:t>esempio prima dell’era </a:t>
            </a:r>
            <a:r>
              <a:rPr lang="it-IT" sz="2000" dirty="0" smtClean="0"/>
              <a:t>di </a:t>
            </a:r>
            <a:r>
              <a:rPr lang="it-IT" sz="2000" dirty="0" smtClean="0"/>
              <a:t>Cristo </a:t>
            </a:r>
            <a:r>
              <a:rPr lang="it-IT" sz="2000" dirty="0"/>
              <a:t>si usava fare competizioni consistenti nel lancio di un blocco di pietra a distanza.</a:t>
            </a:r>
          </a:p>
          <a:p>
            <a:pPr marL="285750" indent="-285750" algn="just">
              <a:buFont typeface="Courier New" panose="02070309020205020404" pitchFamily="49" charset="0"/>
              <a:buChar char="o"/>
            </a:pPr>
            <a:r>
              <a:rPr lang="it-IT" sz="2000" dirty="0"/>
              <a:t>L’ atletica leggera venne inserita nelle </a:t>
            </a:r>
            <a:r>
              <a:rPr lang="it-IT" sz="2000" dirty="0" smtClean="0"/>
              <a:t>Olimpiadi </a:t>
            </a:r>
            <a:r>
              <a:rPr lang="it-IT" sz="2000" dirty="0"/>
              <a:t>dal 1896.</a:t>
            </a:r>
          </a:p>
          <a:p>
            <a:pPr marL="285750" indent="-285750" algn="just">
              <a:buFont typeface="Courier New" panose="02070309020205020404" pitchFamily="49" charset="0"/>
              <a:buChar char="o"/>
            </a:pPr>
            <a:r>
              <a:rPr lang="it-IT" sz="2000" dirty="0"/>
              <a:t>Infatti la città dell’ antica Grecia è sede  dell’ amministrazione e dello svolgimento dei giochi Olimpici</a:t>
            </a:r>
          </a:p>
        </p:txBody>
      </p:sp>
      <p:sp>
        <p:nvSpPr>
          <p:cNvPr id="5" name="CasellaDiTesto 4"/>
          <p:cNvSpPr txBox="1"/>
          <p:nvPr/>
        </p:nvSpPr>
        <p:spPr>
          <a:xfrm>
            <a:off x="3161212" y="548639"/>
            <a:ext cx="5685787" cy="707886"/>
          </a:xfrm>
          <a:prstGeom prst="rect">
            <a:avLst/>
          </a:prstGeom>
          <a:noFill/>
        </p:spPr>
        <p:txBody>
          <a:bodyPr wrap="none" rtlCol="0">
            <a:spAutoFit/>
          </a:bodyPr>
          <a:lstStyle/>
          <a:p>
            <a:r>
              <a:rPr lang="it-IT" sz="4000" dirty="0" smtClean="0"/>
              <a:t>LA STORIA DELL’ ATLETICA </a:t>
            </a:r>
            <a:endParaRPr lang="it-IT" sz="4000" dirty="0"/>
          </a:p>
        </p:txBody>
      </p:sp>
      <p:pic>
        <p:nvPicPr>
          <p:cNvPr id="6" name="Picture 2"/>
          <p:cNvPicPr>
            <a:picLocks noChangeAspect="1" noChangeArrowheads="1"/>
          </p:cNvPicPr>
          <p:nvPr/>
        </p:nvPicPr>
        <p:blipFill>
          <a:blip r:embed="rId2" cstate="print"/>
          <a:srcRect/>
          <a:stretch>
            <a:fillRect/>
          </a:stretch>
        </p:blipFill>
        <p:spPr bwMode="auto">
          <a:xfrm>
            <a:off x="7717496" y="1464379"/>
            <a:ext cx="3262312" cy="4608512"/>
          </a:xfrm>
          <a:prstGeom prst="rect">
            <a:avLst/>
          </a:prstGeom>
          <a:noFill/>
          <a:ln w="9525">
            <a:noFill/>
            <a:miter lim="800000"/>
            <a:headEnd/>
            <a:tailEnd/>
          </a:ln>
        </p:spPr>
      </p:pic>
    </p:spTree>
    <p:extLst>
      <p:ext uri="{BB962C8B-B14F-4D97-AF65-F5344CB8AC3E}">
        <p14:creationId xmlns:p14="http://schemas.microsoft.com/office/powerpoint/2010/main" val="182744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6174"/>
          </a:xfrm>
        </p:spPr>
        <p:txBody>
          <a:bodyPr>
            <a:normAutofit fontScale="90000"/>
          </a:bodyPr>
          <a:lstStyle/>
          <a:p>
            <a:r>
              <a:rPr lang="it-IT" b="1" dirty="0" smtClean="0">
                <a:solidFill>
                  <a:srgbClr val="0070C0"/>
                </a:solidFill>
              </a:rPr>
              <a:t>Atletica leggera </a:t>
            </a:r>
            <a:endParaRPr lang="it-IT" b="1" dirty="0">
              <a:solidFill>
                <a:srgbClr val="0070C0"/>
              </a:solidFill>
            </a:endParaRPr>
          </a:p>
        </p:txBody>
      </p:sp>
      <p:sp>
        <p:nvSpPr>
          <p:cNvPr id="3" name="Sottotitolo 2"/>
          <p:cNvSpPr>
            <a:spLocks noGrp="1"/>
          </p:cNvSpPr>
          <p:nvPr>
            <p:ph type="subTitle" idx="1"/>
          </p:nvPr>
        </p:nvSpPr>
        <p:spPr>
          <a:xfrm>
            <a:off x="511628" y="2050869"/>
            <a:ext cx="11168743" cy="3931920"/>
          </a:xfrm>
        </p:spPr>
        <p:txBody>
          <a:bodyPr>
            <a:normAutofit/>
          </a:bodyPr>
          <a:lstStyle/>
          <a:p>
            <a:pPr algn="just"/>
            <a:r>
              <a:rPr lang="it-IT" dirty="0" smtClean="0"/>
              <a:t>Comprende una serie di discipline diverse che sono praticate all’interno di uno </a:t>
            </a:r>
            <a:r>
              <a:rPr lang="it-IT" b="1" dirty="0" smtClean="0"/>
              <a:t>stadio </a:t>
            </a:r>
            <a:endParaRPr lang="it-IT" b="1" dirty="0" smtClean="0"/>
          </a:p>
          <a:p>
            <a:pPr algn="just"/>
            <a:r>
              <a:rPr lang="it-IT" b="1" dirty="0" smtClean="0"/>
              <a:t>all’ </a:t>
            </a:r>
            <a:r>
              <a:rPr lang="it-IT" b="1" dirty="0" smtClean="0"/>
              <a:t>aperto</a:t>
            </a:r>
            <a:r>
              <a:rPr lang="it-IT" dirty="0" smtClean="0"/>
              <a:t>. Fanno eccezione la marcia e la maratona che si svolgono all’esterno anche se la partenza e l’arrivo sono previsti dentro lo stadio. L ’atletica leggera è uno sport individuale praticato </a:t>
            </a:r>
            <a:r>
              <a:rPr lang="it-IT" dirty="0" smtClean="0"/>
              <a:t>sia </a:t>
            </a:r>
            <a:r>
              <a:rPr lang="it-IT" dirty="0" smtClean="0"/>
              <a:t>al maschile che al femminile con alcune differenze che riguardano le dimensioni degli attrezzi utilizzati e le distanze da percorrere. La staffetta è l’unica disciplina che viene gareggiata a squadre.   Lo stadio è costituito: </a:t>
            </a:r>
            <a:r>
              <a:rPr lang="it-IT" b="1" dirty="0" smtClean="0"/>
              <a:t>pista di forma ovale </a:t>
            </a:r>
            <a:r>
              <a:rPr lang="it-IT" dirty="0" smtClean="0"/>
              <a:t>che circonda un prato dove al suo interno si trovano le </a:t>
            </a:r>
            <a:r>
              <a:rPr lang="it-IT" b="1" dirty="0" smtClean="0"/>
              <a:t>pedane </a:t>
            </a:r>
            <a:r>
              <a:rPr lang="it-IT" dirty="0" smtClean="0"/>
              <a:t>utilizzate per i lanci e i salti. Dal 1912 il mondo dell’ atletica è governato dalla IAAF che si occupa dell’organizzazione e del controllo degli atleti a livello internazionale. Alla IAAF sono affiliate 212 federazioni tra cui anche quella italiana.</a:t>
            </a:r>
            <a:endParaRPr lang="it-IT" dirty="0"/>
          </a:p>
        </p:txBody>
      </p:sp>
    </p:spTree>
    <p:extLst>
      <p:ext uri="{BB962C8B-B14F-4D97-AF65-F5344CB8AC3E}">
        <p14:creationId xmlns:p14="http://schemas.microsoft.com/office/powerpoint/2010/main" val="2338658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280" y="413657"/>
            <a:ext cx="10081042" cy="6300651"/>
          </a:xfrm>
          <a:prstGeom prst="rect">
            <a:avLst/>
          </a:prstGeom>
        </p:spPr>
      </p:pic>
    </p:spTree>
    <p:extLst>
      <p:ext uri="{BB962C8B-B14F-4D97-AF65-F5344CB8AC3E}">
        <p14:creationId xmlns:p14="http://schemas.microsoft.com/office/powerpoint/2010/main" val="26033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0447" y="112667"/>
            <a:ext cx="11730444" cy="6613072"/>
          </a:xfrm>
          <a:prstGeom prst="rect">
            <a:avLst/>
          </a:prstGeom>
        </p:spPr>
      </p:pic>
    </p:spTree>
    <p:extLst>
      <p:ext uri="{BB962C8B-B14F-4D97-AF65-F5344CB8AC3E}">
        <p14:creationId xmlns:p14="http://schemas.microsoft.com/office/powerpoint/2010/main" val="179846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79269" y="391886"/>
            <a:ext cx="10515600" cy="523220"/>
          </a:xfrm>
          <a:prstGeom prst="rect">
            <a:avLst/>
          </a:prstGeom>
          <a:noFill/>
        </p:spPr>
        <p:txBody>
          <a:bodyPr wrap="square" rtlCol="0">
            <a:spAutoFit/>
          </a:bodyPr>
          <a:lstStyle/>
          <a:p>
            <a:r>
              <a:rPr lang="it-IT" sz="2800" b="1" dirty="0" smtClean="0"/>
              <a:t>Le specialità incluse nel programma olimpico</a:t>
            </a:r>
            <a:endParaRPr lang="it-IT" sz="2800" b="1" dirty="0"/>
          </a:p>
        </p:txBody>
      </p:sp>
      <p:graphicFrame>
        <p:nvGraphicFramePr>
          <p:cNvPr id="5" name="Tabella 4"/>
          <p:cNvGraphicFramePr>
            <a:graphicFrameLocks noGrp="1"/>
          </p:cNvGraphicFramePr>
          <p:nvPr>
            <p:extLst>
              <p:ext uri="{D42A27DB-BD31-4B8C-83A1-F6EECF244321}">
                <p14:modId xmlns:p14="http://schemas.microsoft.com/office/powerpoint/2010/main" val="612297872"/>
              </p:ext>
            </p:extLst>
          </p:nvPr>
        </p:nvGraphicFramePr>
        <p:xfrm>
          <a:off x="679270" y="915106"/>
          <a:ext cx="10515600" cy="5758727"/>
        </p:xfrm>
        <a:graphic>
          <a:graphicData uri="http://schemas.openxmlformats.org/drawingml/2006/table">
            <a:tbl>
              <a:tblPr firstRow="1" bandRow="1">
                <a:tableStyleId>{5C22544A-7EE6-4342-B048-85BDC9FD1C3A}</a:tableStyleId>
              </a:tblPr>
              <a:tblGrid>
                <a:gridCol w="3505200">
                  <a:extLst>
                    <a:ext uri="{9D8B030D-6E8A-4147-A177-3AD203B41FA5}">
                      <a16:colId xmlns="" xmlns:a16="http://schemas.microsoft.com/office/drawing/2014/main" val="3666265992"/>
                    </a:ext>
                  </a:extLst>
                </a:gridCol>
                <a:gridCol w="3505200">
                  <a:extLst>
                    <a:ext uri="{9D8B030D-6E8A-4147-A177-3AD203B41FA5}">
                      <a16:colId xmlns="" xmlns:a16="http://schemas.microsoft.com/office/drawing/2014/main" val="4222443846"/>
                    </a:ext>
                  </a:extLst>
                </a:gridCol>
                <a:gridCol w="3505200">
                  <a:extLst>
                    <a:ext uri="{9D8B030D-6E8A-4147-A177-3AD203B41FA5}">
                      <a16:colId xmlns="" xmlns:a16="http://schemas.microsoft.com/office/drawing/2014/main" val="3799235033"/>
                    </a:ext>
                  </a:extLst>
                </a:gridCol>
              </a:tblGrid>
              <a:tr h="364442">
                <a:tc>
                  <a:txBody>
                    <a:bodyPr/>
                    <a:lstStyle/>
                    <a:p>
                      <a:endParaRPr lang="it-IT" dirty="0"/>
                    </a:p>
                  </a:txBody>
                  <a:tcPr/>
                </a:tc>
                <a:tc>
                  <a:txBody>
                    <a:bodyPr/>
                    <a:lstStyle/>
                    <a:p>
                      <a:r>
                        <a:rPr lang="it-IT" dirty="0" smtClean="0"/>
                        <a:t>Programma maschile</a:t>
                      </a:r>
                      <a:endParaRPr lang="it-IT" dirty="0"/>
                    </a:p>
                  </a:txBody>
                  <a:tcPr/>
                </a:tc>
                <a:tc>
                  <a:txBody>
                    <a:bodyPr/>
                    <a:lstStyle/>
                    <a:p>
                      <a:r>
                        <a:rPr lang="it-IT" dirty="0" smtClean="0"/>
                        <a:t>femminile</a:t>
                      </a:r>
                      <a:endParaRPr lang="it-IT" dirty="0"/>
                    </a:p>
                  </a:txBody>
                  <a:tcPr/>
                </a:tc>
                <a:extLst>
                  <a:ext uri="{0D108BD9-81ED-4DB2-BD59-A6C34878D82A}">
                    <a16:rowId xmlns="" xmlns:a16="http://schemas.microsoft.com/office/drawing/2014/main" val="2549927153"/>
                  </a:ext>
                </a:extLst>
              </a:tr>
              <a:tr h="364442">
                <a:tc>
                  <a:txBody>
                    <a:bodyPr/>
                    <a:lstStyle/>
                    <a:p>
                      <a:r>
                        <a:rPr lang="it-IT" b="1" dirty="0" smtClean="0"/>
                        <a:t>Gare di velocità</a:t>
                      </a:r>
                      <a:endParaRPr lang="it-IT" b="1" dirty="0"/>
                    </a:p>
                  </a:txBody>
                  <a:tcPr/>
                </a:tc>
                <a:tc>
                  <a:txBody>
                    <a:bodyPr/>
                    <a:lstStyle/>
                    <a:p>
                      <a:endParaRPr lang="it-IT"/>
                    </a:p>
                  </a:txBody>
                  <a:tcPr/>
                </a:tc>
                <a:tc>
                  <a:txBody>
                    <a:bodyPr/>
                    <a:lstStyle/>
                    <a:p>
                      <a:endParaRPr lang="it-IT"/>
                    </a:p>
                  </a:txBody>
                  <a:tcPr/>
                </a:tc>
                <a:extLst>
                  <a:ext uri="{0D108BD9-81ED-4DB2-BD59-A6C34878D82A}">
                    <a16:rowId xmlns="" xmlns:a16="http://schemas.microsoft.com/office/drawing/2014/main" val="671497793"/>
                  </a:ext>
                </a:extLst>
              </a:tr>
              <a:tr h="936432">
                <a:tc>
                  <a:txBody>
                    <a:bodyPr/>
                    <a:lstStyle/>
                    <a:p>
                      <a:r>
                        <a:rPr lang="it-IT" sz="1400" dirty="0" smtClean="0"/>
                        <a:t>Corsa veloce</a:t>
                      </a:r>
                    </a:p>
                    <a:p>
                      <a:r>
                        <a:rPr lang="it-IT" sz="1400" dirty="0" smtClean="0"/>
                        <a:t>Corsa ad ostacoli</a:t>
                      </a:r>
                    </a:p>
                    <a:p>
                      <a:r>
                        <a:rPr lang="it-IT" sz="1400" dirty="0" smtClean="0"/>
                        <a:t>Staffetta  </a:t>
                      </a:r>
                      <a:endParaRPr lang="it-IT" sz="1400" dirty="0"/>
                    </a:p>
                  </a:txBody>
                  <a:tcPr/>
                </a:tc>
                <a:tc>
                  <a:txBody>
                    <a:bodyPr/>
                    <a:lstStyle/>
                    <a:p>
                      <a:r>
                        <a:rPr lang="it-IT" sz="1400" dirty="0" smtClean="0"/>
                        <a:t>100m,200m,400m</a:t>
                      </a:r>
                    </a:p>
                    <a:p>
                      <a:r>
                        <a:rPr lang="it-IT" sz="1400" dirty="0" smtClean="0"/>
                        <a:t>110m,400m</a:t>
                      </a:r>
                    </a:p>
                    <a:p>
                      <a:r>
                        <a:rPr lang="it-IT" sz="1400" dirty="0" smtClean="0"/>
                        <a:t>4x100m,4x400m</a:t>
                      </a:r>
                      <a:endParaRPr lang="it-IT"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100m,200m,400m</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110m,400m</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4x100m,4x400m</a:t>
                      </a:r>
                    </a:p>
                    <a:p>
                      <a:endParaRPr lang="it-IT" sz="1400" dirty="0"/>
                    </a:p>
                  </a:txBody>
                  <a:tcPr/>
                </a:tc>
                <a:extLst>
                  <a:ext uri="{0D108BD9-81ED-4DB2-BD59-A6C34878D82A}">
                    <a16:rowId xmlns="" xmlns:a16="http://schemas.microsoft.com/office/drawing/2014/main" val="278562717"/>
                  </a:ext>
                </a:extLst>
              </a:tr>
              <a:tr h="273331">
                <a:tc>
                  <a:txBody>
                    <a:bodyPr/>
                    <a:lstStyle/>
                    <a:p>
                      <a:r>
                        <a:rPr lang="it-IT" sz="1400" b="1" dirty="0" smtClean="0"/>
                        <a:t>Gare di resistenza </a:t>
                      </a:r>
                      <a:endParaRPr lang="it-IT" sz="1400" b="1" dirty="0"/>
                    </a:p>
                  </a:txBody>
                  <a:tcPr/>
                </a:tc>
                <a:tc>
                  <a:txBody>
                    <a:bodyPr/>
                    <a:lstStyle/>
                    <a:p>
                      <a:endParaRPr lang="it-IT" sz="1400" dirty="0"/>
                    </a:p>
                  </a:txBody>
                  <a:tcPr/>
                </a:tc>
                <a:tc>
                  <a:txBody>
                    <a:bodyPr/>
                    <a:lstStyle/>
                    <a:p>
                      <a:endParaRPr lang="it-IT" sz="1400"/>
                    </a:p>
                  </a:txBody>
                  <a:tcPr/>
                </a:tc>
                <a:extLst>
                  <a:ext uri="{0D108BD9-81ED-4DB2-BD59-A6C34878D82A}">
                    <a16:rowId xmlns="" xmlns:a16="http://schemas.microsoft.com/office/drawing/2014/main" val="2985278175"/>
                  </a:ext>
                </a:extLst>
              </a:tr>
              <a:tr h="1430567">
                <a:tc>
                  <a:txBody>
                    <a:bodyPr/>
                    <a:lstStyle/>
                    <a:p>
                      <a:r>
                        <a:rPr lang="it-IT" sz="1400" dirty="0" smtClean="0"/>
                        <a:t>Mezzofondo</a:t>
                      </a:r>
                    </a:p>
                    <a:p>
                      <a:r>
                        <a:rPr lang="it-IT" sz="1400" dirty="0" smtClean="0"/>
                        <a:t>Corsa ad ostacoli</a:t>
                      </a:r>
                    </a:p>
                    <a:p>
                      <a:r>
                        <a:rPr lang="it-IT" sz="1400" dirty="0" smtClean="0"/>
                        <a:t>Fondo</a:t>
                      </a:r>
                    </a:p>
                    <a:p>
                      <a:r>
                        <a:rPr lang="it-IT" sz="1400" dirty="0" smtClean="0"/>
                        <a:t>Marcia</a:t>
                      </a:r>
                    </a:p>
                    <a:p>
                      <a:r>
                        <a:rPr lang="it-IT" sz="1400" dirty="0" smtClean="0"/>
                        <a:t>maratona</a:t>
                      </a:r>
                      <a:endParaRPr lang="it-IT" sz="1400" dirty="0"/>
                    </a:p>
                  </a:txBody>
                  <a:tcPr/>
                </a:tc>
                <a:tc>
                  <a:txBody>
                    <a:bodyPr/>
                    <a:lstStyle/>
                    <a:p>
                      <a:r>
                        <a:rPr lang="it-IT" sz="1400" dirty="0" smtClean="0"/>
                        <a:t>800m,1500m</a:t>
                      </a:r>
                    </a:p>
                    <a:p>
                      <a:r>
                        <a:rPr lang="it-IT" sz="1400" dirty="0" smtClean="0"/>
                        <a:t>3000msiepi</a:t>
                      </a:r>
                    </a:p>
                    <a:p>
                      <a:r>
                        <a:rPr lang="it-IT" sz="1400" dirty="0" smtClean="0"/>
                        <a:t>5000m10000m</a:t>
                      </a:r>
                    </a:p>
                    <a:p>
                      <a:r>
                        <a:rPr lang="it-IT" sz="1400" dirty="0" smtClean="0"/>
                        <a:t>20km,50km</a:t>
                      </a:r>
                    </a:p>
                    <a:p>
                      <a:r>
                        <a:rPr lang="it-IT" sz="1400" dirty="0" smtClean="0"/>
                        <a:t>42.195km</a:t>
                      </a:r>
                      <a:endParaRPr lang="it-IT" sz="1400" dirty="0"/>
                    </a:p>
                  </a:txBody>
                  <a:tcPr/>
                </a:tc>
                <a:tc>
                  <a:txBody>
                    <a:bodyPr/>
                    <a:lstStyle/>
                    <a:p>
                      <a:r>
                        <a:rPr lang="it-IT" sz="1400" dirty="0" smtClean="0"/>
                        <a:t>800m,1500m</a:t>
                      </a:r>
                    </a:p>
                    <a:p>
                      <a:r>
                        <a:rPr lang="it-IT" sz="1400" dirty="0" smtClean="0"/>
                        <a:t>3000msiepi</a:t>
                      </a:r>
                    </a:p>
                    <a:p>
                      <a:r>
                        <a:rPr lang="it-IT" sz="1400" dirty="0" smtClean="0"/>
                        <a:t>5000m10000m</a:t>
                      </a:r>
                    </a:p>
                    <a:p>
                      <a:r>
                        <a:rPr lang="it-IT" sz="1400" dirty="0" smtClean="0"/>
                        <a:t>20km</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42.195km</a:t>
                      </a:r>
                    </a:p>
                    <a:p>
                      <a:endParaRPr lang="it-IT" sz="1400" dirty="0"/>
                    </a:p>
                  </a:txBody>
                  <a:tcPr/>
                </a:tc>
                <a:extLst>
                  <a:ext uri="{0D108BD9-81ED-4DB2-BD59-A6C34878D82A}">
                    <a16:rowId xmlns="" xmlns:a16="http://schemas.microsoft.com/office/drawing/2014/main" val="2391971746"/>
                  </a:ext>
                </a:extLst>
              </a:tr>
              <a:tr h="884369">
                <a:tc>
                  <a:txBody>
                    <a:bodyPr/>
                    <a:lstStyle/>
                    <a:p>
                      <a:r>
                        <a:rPr lang="it-IT" sz="1400" b="1" dirty="0" smtClean="0"/>
                        <a:t>Concorsi</a:t>
                      </a:r>
                    </a:p>
                    <a:p>
                      <a:r>
                        <a:rPr lang="it-IT" sz="1400" dirty="0" smtClean="0"/>
                        <a:t>Salti </a:t>
                      </a:r>
                    </a:p>
                    <a:p>
                      <a:r>
                        <a:rPr lang="it-IT" sz="1400" dirty="0" smtClean="0"/>
                        <a:t>Lanci </a:t>
                      </a:r>
                      <a:endParaRPr lang="it-IT" sz="1400" dirty="0"/>
                    </a:p>
                  </a:txBody>
                  <a:tcPr/>
                </a:tc>
                <a:tc>
                  <a:txBody>
                    <a:bodyPr/>
                    <a:lstStyle/>
                    <a:p>
                      <a:endParaRPr lang="it-IT" sz="1400" dirty="0" smtClean="0"/>
                    </a:p>
                    <a:p>
                      <a:r>
                        <a:rPr lang="it-IT" sz="1400" dirty="0" smtClean="0"/>
                        <a:t> Alto, asta, lungo, triplo</a:t>
                      </a:r>
                    </a:p>
                    <a:p>
                      <a:r>
                        <a:rPr lang="it-IT" sz="1400" dirty="0" smtClean="0"/>
                        <a:t>Peso,</a:t>
                      </a:r>
                      <a:r>
                        <a:rPr lang="it-IT" sz="1400" baseline="0" dirty="0" smtClean="0"/>
                        <a:t> disco, giavellotto, martello</a:t>
                      </a:r>
                      <a:endParaRPr lang="it-IT" sz="1400" dirty="0"/>
                    </a:p>
                  </a:txBody>
                  <a:tcPr/>
                </a:tc>
                <a:tc>
                  <a:txBody>
                    <a:bodyPr/>
                    <a:lstStyle/>
                    <a:p>
                      <a:endParaRPr lang="it-IT" sz="1400" dirty="0" smtClean="0"/>
                    </a:p>
                    <a:p>
                      <a:r>
                        <a:rPr lang="it-IT" sz="1400" dirty="0" smtClean="0"/>
                        <a:t>Alto, asta, lungo, triplo</a:t>
                      </a:r>
                    </a:p>
                    <a:p>
                      <a:r>
                        <a:rPr lang="it-IT" sz="1400" dirty="0" smtClean="0"/>
                        <a:t>Peso,</a:t>
                      </a:r>
                      <a:r>
                        <a:rPr lang="it-IT" sz="1400" baseline="0" dirty="0" smtClean="0"/>
                        <a:t> disco, giavellotto, martello</a:t>
                      </a:r>
                      <a:endParaRPr lang="it-IT" sz="1400" dirty="0" smtClean="0"/>
                    </a:p>
                    <a:p>
                      <a:endParaRPr lang="it-IT" sz="1400" dirty="0"/>
                    </a:p>
                  </a:txBody>
                  <a:tcPr/>
                </a:tc>
                <a:extLst>
                  <a:ext uri="{0D108BD9-81ED-4DB2-BD59-A6C34878D82A}">
                    <a16:rowId xmlns="" xmlns:a16="http://schemas.microsoft.com/office/drawing/2014/main" val="2689137928"/>
                  </a:ext>
                </a:extLst>
              </a:tr>
              <a:tr h="728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dirty="0" smtClean="0"/>
                        <a:t>Prove multiple</a:t>
                      </a:r>
                    </a:p>
                    <a:p>
                      <a:r>
                        <a:rPr lang="it-IT" sz="1600" dirty="0" smtClean="0"/>
                        <a:t>decathlon</a:t>
                      </a:r>
                      <a:endParaRPr lang="it-IT" sz="1600" dirty="0"/>
                    </a:p>
                  </a:txBody>
                  <a:tcPr/>
                </a:tc>
                <a:tc>
                  <a:txBody>
                    <a:bodyPr/>
                    <a:lstStyle/>
                    <a:p>
                      <a:r>
                        <a:rPr lang="it-IT" sz="1600" dirty="0" smtClean="0"/>
                        <a:t>100m, 400m, 110m, 1500m, salto in  Alto</a:t>
                      </a:r>
                      <a:r>
                        <a:rPr lang="it-IT" sz="1600" baseline="0" dirty="0" smtClean="0"/>
                        <a:t> e salto in </a:t>
                      </a:r>
                      <a:r>
                        <a:rPr lang="it-IT" sz="1600" dirty="0" smtClean="0"/>
                        <a:t> lungo,  lancio del disco</a:t>
                      </a:r>
                      <a:r>
                        <a:rPr lang="it-IT" sz="1600" baseline="0" dirty="0" smtClean="0"/>
                        <a:t>  del giavellotto e del  peso</a:t>
                      </a:r>
                      <a:endParaRPr lang="it-IT" sz="1600" dirty="0"/>
                    </a:p>
                  </a:txBody>
                  <a:tcPr/>
                </a:tc>
                <a:tc>
                  <a:txBody>
                    <a:bodyPr/>
                    <a:lstStyle/>
                    <a:p>
                      <a:endParaRPr lang="it-IT" sz="1600" dirty="0"/>
                    </a:p>
                  </a:txBody>
                  <a:tcPr/>
                </a:tc>
                <a:extLst>
                  <a:ext uri="{0D108BD9-81ED-4DB2-BD59-A6C34878D82A}">
                    <a16:rowId xmlns="" xmlns:a16="http://schemas.microsoft.com/office/drawing/2014/main" val="1599003062"/>
                  </a:ext>
                </a:extLst>
              </a:tr>
              <a:tr h="516292">
                <a:tc>
                  <a:txBody>
                    <a:bodyPr/>
                    <a:lstStyle/>
                    <a:p>
                      <a:r>
                        <a:rPr lang="it-IT" sz="1600" b="0" dirty="0" smtClean="0"/>
                        <a:t>eptathlon</a:t>
                      </a:r>
                      <a:endParaRPr lang="it-IT" sz="1600" b="0" dirty="0"/>
                    </a:p>
                  </a:txBody>
                  <a:tcPr/>
                </a:tc>
                <a:tc>
                  <a:txBody>
                    <a:bodyPr/>
                    <a:lstStyle/>
                    <a:p>
                      <a:endParaRPr lang="it-IT" sz="1600" dirty="0"/>
                    </a:p>
                  </a:txBody>
                  <a:tcPr/>
                </a:tc>
                <a:tc>
                  <a:txBody>
                    <a:bodyPr/>
                    <a:lstStyle/>
                    <a:p>
                      <a:r>
                        <a:rPr lang="it-IT" sz="1600" dirty="0" smtClean="0"/>
                        <a:t>200m, 100m 800m</a:t>
                      </a:r>
                      <a:r>
                        <a:rPr lang="it-IT" sz="1600" baseline="0" dirty="0" smtClean="0"/>
                        <a:t> salto in lungo in alto lancio del peso del giavellotto</a:t>
                      </a:r>
                      <a:endParaRPr lang="it-IT" sz="1600" dirty="0"/>
                    </a:p>
                  </a:txBody>
                  <a:tcPr/>
                </a:tc>
                <a:extLst>
                  <a:ext uri="{0D108BD9-81ED-4DB2-BD59-A6C34878D82A}">
                    <a16:rowId xmlns="" xmlns:a16="http://schemas.microsoft.com/office/drawing/2014/main" val="2424500310"/>
                  </a:ext>
                </a:extLst>
              </a:tr>
            </a:tbl>
          </a:graphicData>
        </a:graphic>
      </p:graphicFrame>
    </p:spTree>
    <p:extLst>
      <p:ext uri="{BB962C8B-B14F-4D97-AF65-F5344CB8AC3E}">
        <p14:creationId xmlns:p14="http://schemas.microsoft.com/office/powerpoint/2010/main" val="356675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5577" y="948690"/>
            <a:ext cx="11011988" cy="5909310"/>
          </a:xfrm>
          <a:prstGeom prst="rect">
            <a:avLst/>
          </a:prstGeom>
          <a:noFill/>
        </p:spPr>
        <p:txBody>
          <a:bodyPr wrap="square" rtlCol="0">
            <a:spAutoFit/>
          </a:bodyPr>
          <a:lstStyle/>
          <a:p>
            <a:r>
              <a:rPr lang="it-IT" b="1" dirty="0" smtClean="0"/>
              <a:t>Le specialità di corsa </a:t>
            </a:r>
          </a:p>
          <a:p>
            <a:r>
              <a:rPr lang="it-IT" i="1" u="sng" dirty="0" smtClean="0"/>
              <a:t>Per la corsa di velocità  maschile e femminile si corre per 100m,200m, 400m,</a:t>
            </a:r>
            <a:r>
              <a:rPr lang="it-IT" i="1" dirty="0" smtClean="0"/>
              <a:t> ed </a:t>
            </a:r>
            <a:r>
              <a:rPr lang="it-IT" dirty="0" smtClean="0"/>
              <a:t>è necessario partire tra i blocchi di partenza e si deve sempre correre nella propria corsia</a:t>
            </a:r>
          </a:p>
          <a:p>
            <a:r>
              <a:rPr lang="it-IT" i="1" u="sng" dirty="0" smtClean="0"/>
              <a:t>Corsa ad ostacoli </a:t>
            </a:r>
            <a:r>
              <a:rPr lang="it-IT" i="1" u="sng" dirty="0" smtClean="0"/>
              <a:t>: </a:t>
            </a:r>
            <a:r>
              <a:rPr lang="it-IT" i="1" u="sng" dirty="0" smtClean="0"/>
              <a:t>per la maschile e femminile ci sono differenze di percorsi di lunghezze</a:t>
            </a:r>
          </a:p>
          <a:p>
            <a:r>
              <a:rPr lang="it-IT" dirty="0" smtClean="0"/>
              <a:t>100 m sono 10 ostacoli alti 84 cm per la corsa ad ostacoli solo  femminile, </a:t>
            </a:r>
          </a:p>
          <a:p>
            <a:r>
              <a:rPr lang="it-IT" dirty="0" smtClean="0"/>
              <a:t>110m sono 10 ostacoli alti106 cm </a:t>
            </a:r>
            <a:r>
              <a:rPr lang="it-IT" dirty="0"/>
              <a:t>per la corsa ad </a:t>
            </a:r>
            <a:r>
              <a:rPr lang="it-IT" dirty="0" smtClean="0"/>
              <a:t>ostacoli solo maschile ,</a:t>
            </a:r>
          </a:p>
          <a:p>
            <a:r>
              <a:rPr lang="it-IT" dirty="0" smtClean="0"/>
              <a:t>400m sono 10 ostacoli ali 91 cm x M e F 76cm,</a:t>
            </a:r>
          </a:p>
          <a:p>
            <a:r>
              <a:rPr lang="it-IT" dirty="0" smtClean="0"/>
              <a:t> nel percorso dei 3000m siepi vi sono ogni giro 4 ostacoli alti 91 cm e una fossa piena di acqua con ostacolo.</a:t>
            </a:r>
          </a:p>
          <a:p>
            <a:r>
              <a:rPr lang="it-IT" i="1" u="sng" dirty="0" smtClean="0"/>
              <a:t>Staffetta </a:t>
            </a:r>
            <a:r>
              <a:rPr lang="it-IT" i="1" u="sng" dirty="0"/>
              <a:t>maschile e femminile  </a:t>
            </a:r>
            <a:r>
              <a:rPr lang="it-IT" i="1" u="sng" dirty="0" smtClean="0"/>
              <a:t>le distanze sono le stesse </a:t>
            </a:r>
          </a:p>
          <a:p>
            <a:r>
              <a:rPr lang="it-IT" dirty="0" smtClean="0"/>
              <a:t>Si deve passare il testimone in una zona di venti metri se lo si passa prima o dopo si è squalificati, per la 4x100 si corre in corsie.</a:t>
            </a:r>
          </a:p>
          <a:p>
            <a:r>
              <a:rPr lang="it-IT" i="1" u="sng" dirty="0" smtClean="0"/>
              <a:t>Mezzo fondo  e fondo le distanze sono le stesse sia al maschile che al femminile. </a:t>
            </a:r>
            <a:r>
              <a:rPr lang="it-IT" dirty="0" smtClean="0"/>
              <a:t>Nel  mezzofondo si parte ognuno nella propria corsia e dopo 100m  si va alla corda (si raggiunge la prima corsia) invece nei 1500 si parte in linea. Nelle corse di fondo si parte in fila quindi si corre in corda  </a:t>
            </a:r>
            <a:r>
              <a:rPr lang="it-IT" dirty="0"/>
              <a:t>in la prima </a:t>
            </a:r>
            <a:r>
              <a:rPr lang="it-IT" dirty="0" smtClean="0"/>
              <a:t>corsia.</a:t>
            </a:r>
          </a:p>
          <a:p>
            <a:r>
              <a:rPr lang="it-IT" i="1" u="sng" dirty="0" smtClean="0"/>
              <a:t>Per i salti tutti sia maschile che femminile  </a:t>
            </a:r>
            <a:r>
              <a:rPr lang="it-IT" dirty="0" smtClean="0"/>
              <a:t>si svolgono in 4 tempi e sono: rincorsa stacco volo arrivo o atterraggio</a:t>
            </a:r>
          </a:p>
          <a:p>
            <a:r>
              <a:rPr lang="it-IT" i="1" u="sng" dirty="0" smtClean="0"/>
              <a:t>Per i lanci  </a:t>
            </a:r>
            <a:r>
              <a:rPr lang="it-IT" i="1" u="sng" dirty="0" err="1" smtClean="0"/>
              <a:t>peso,giavellotto</a:t>
            </a:r>
            <a:r>
              <a:rPr lang="it-IT" i="1" u="sng" dirty="0" smtClean="0"/>
              <a:t>, martello </a:t>
            </a:r>
            <a:r>
              <a:rPr lang="it-IT" dirty="0" smtClean="0"/>
              <a:t>hanno pedane di lancio dalle quali non si deve uscire se non dopo avere effettuato il lancio invece il giavellotto e il disco sono gli attrezzi più antichi</a:t>
            </a:r>
          </a:p>
          <a:p>
            <a:r>
              <a:rPr lang="it-IT" i="1" u="sng" dirty="0" smtClean="0"/>
              <a:t>Per le </a:t>
            </a:r>
            <a:r>
              <a:rPr lang="it-IT" i="1" u="sng" dirty="0"/>
              <a:t>gare su strada  abbiamo la marcia e la maratona</a:t>
            </a:r>
            <a:r>
              <a:rPr lang="it-IT" i="1" u="sng" dirty="0" smtClean="0"/>
              <a:t> </a:t>
            </a:r>
            <a:r>
              <a:rPr lang="it-IT" dirty="0" smtClean="0"/>
              <a:t>le distanze sono differenti solo per la marcia in quanto le gare maschile gareggiano anche per 50km oltre i 20km. Per la maratona invece lungo il percorso si hanno a disposizione 7 rinfreschi e 6 rifornimenti .</a:t>
            </a:r>
          </a:p>
          <a:p>
            <a:endParaRPr lang="it-IT" dirty="0"/>
          </a:p>
        </p:txBody>
      </p:sp>
      <p:pic>
        <p:nvPicPr>
          <p:cNvPr id="3" name="Picture 6"/>
          <p:cNvPicPr>
            <a:picLocks noChangeAspect="1" noChangeArrowheads="1"/>
          </p:cNvPicPr>
          <p:nvPr/>
        </p:nvPicPr>
        <p:blipFill>
          <a:blip r:embed="rId2" cstate="print"/>
          <a:srcRect/>
          <a:stretch>
            <a:fillRect/>
          </a:stretch>
        </p:blipFill>
        <p:spPr bwMode="auto">
          <a:xfrm flipH="1">
            <a:off x="9157063" y="219074"/>
            <a:ext cx="2756680" cy="9696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28936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rotWithShape="1">
          <a:blip r:embed="rId2" cstate="print">
            <a:extLst>
              <a:ext uri="{28A0092B-C50C-407E-A947-70E740481C1C}">
                <a14:useLocalDpi xmlns:a14="http://schemas.microsoft.com/office/drawing/2010/main" val="0"/>
              </a:ext>
            </a:extLst>
          </a:blip>
          <a:srcRect l="71326" t="33922" r="4749" b="35650"/>
          <a:stretch/>
        </p:blipFill>
        <p:spPr>
          <a:xfrm>
            <a:off x="7083692" y="1776549"/>
            <a:ext cx="4085052" cy="3814353"/>
          </a:xfrm>
          <a:prstGeom prst="rect">
            <a:avLst/>
          </a:prstGeom>
        </p:spPr>
      </p:pic>
      <p:sp>
        <p:nvSpPr>
          <p:cNvPr id="3" name="CasellaDiTesto 2"/>
          <p:cNvSpPr txBox="1"/>
          <p:nvPr/>
        </p:nvSpPr>
        <p:spPr>
          <a:xfrm>
            <a:off x="1711234" y="431074"/>
            <a:ext cx="1924053" cy="707886"/>
          </a:xfrm>
          <a:prstGeom prst="rect">
            <a:avLst/>
          </a:prstGeom>
          <a:noFill/>
        </p:spPr>
        <p:txBody>
          <a:bodyPr wrap="none" rtlCol="0">
            <a:spAutoFit/>
          </a:bodyPr>
          <a:lstStyle/>
          <a:p>
            <a:r>
              <a:rPr lang="it-IT" sz="4000" b="1" dirty="0" smtClean="0"/>
              <a:t>Atletica </a:t>
            </a:r>
            <a:endParaRPr lang="it-IT" sz="4000" b="1" dirty="0"/>
          </a:p>
        </p:txBody>
      </p:sp>
      <p:sp>
        <p:nvSpPr>
          <p:cNvPr id="6" name="CasellaDiTesto 5"/>
          <p:cNvSpPr txBox="1"/>
          <p:nvPr/>
        </p:nvSpPr>
        <p:spPr>
          <a:xfrm>
            <a:off x="914400" y="2690950"/>
            <a:ext cx="5904411" cy="2194560"/>
          </a:xfrm>
          <a:prstGeom prst="rect">
            <a:avLst/>
          </a:prstGeom>
          <a:noFill/>
        </p:spPr>
        <p:txBody>
          <a:bodyPr wrap="square" rtlCol="0">
            <a:spAutoFit/>
          </a:bodyPr>
          <a:lstStyle/>
          <a:p>
            <a:r>
              <a:rPr lang="it-IT" sz="2400" dirty="0" smtClean="0"/>
              <a:t>Oltre alle corse su pista, esistono le corse campestri che si svolgono su percorsi naturali, con </a:t>
            </a:r>
            <a:r>
              <a:rPr lang="it-IT" sz="2400" dirty="0" smtClean="0"/>
              <a:t>ostacoli </a:t>
            </a:r>
            <a:r>
              <a:rPr lang="it-IT" sz="2400" dirty="0" smtClean="0"/>
              <a:t>di vario genere (avvallamenti salite ), su distanze di circa 6 km per le donne e 12 per gli uomini</a:t>
            </a:r>
          </a:p>
          <a:p>
            <a:endParaRPr lang="it-IT" dirty="0"/>
          </a:p>
        </p:txBody>
      </p:sp>
    </p:spTree>
    <p:extLst>
      <p:ext uri="{BB962C8B-B14F-4D97-AF65-F5344CB8AC3E}">
        <p14:creationId xmlns:p14="http://schemas.microsoft.com/office/powerpoint/2010/main" val="4280836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srcRect/>
          <a:stretch>
            <a:fillRect/>
          </a:stretch>
        </p:blipFill>
        <p:spPr bwMode="auto">
          <a:xfrm>
            <a:off x="579534" y="258269"/>
            <a:ext cx="2603033" cy="13359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CasellaDiTesto 1"/>
          <p:cNvSpPr txBox="1"/>
          <p:nvPr/>
        </p:nvSpPr>
        <p:spPr>
          <a:xfrm>
            <a:off x="579534" y="1750423"/>
            <a:ext cx="10824339" cy="4508927"/>
          </a:xfrm>
          <a:prstGeom prst="rect">
            <a:avLst/>
          </a:prstGeom>
          <a:noFill/>
        </p:spPr>
        <p:txBody>
          <a:bodyPr wrap="square" rtlCol="0">
            <a:spAutoFit/>
          </a:bodyPr>
          <a:lstStyle/>
          <a:p>
            <a:pPr algn="just"/>
            <a:r>
              <a:rPr lang="it-IT" dirty="0" smtClean="0"/>
              <a:t>Tra le specialità atletiche rientrano </a:t>
            </a:r>
            <a:r>
              <a:rPr lang="it-IT" b="1" dirty="0" smtClean="0"/>
              <a:t>i salti  </a:t>
            </a:r>
            <a:r>
              <a:rPr lang="it-IT" dirty="0" smtClean="0"/>
              <a:t>che sono discipline individuali basate sull’esecuzione di un gesto che porta il corpo in sospensione. Tra  i salti abbiamo: salto in lungo, salto in alto, salto con l’asta, salto triplo. Tutti prevedono una sequenza di 4 fasi </a:t>
            </a:r>
            <a:r>
              <a:rPr lang="it-IT" i="1" dirty="0" smtClean="0"/>
              <a:t>rincorsa stacco volo atterraggio</a:t>
            </a:r>
            <a:r>
              <a:rPr lang="it-IT" dirty="0" smtClean="0"/>
              <a:t>.</a:t>
            </a:r>
          </a:p>
          <a:p>
            <a:pPr marL="342900" indent="-342900" algn="just">
              <a:buFont typeface="Arial" panose="020B0604020202020204" pitchFamily="34" charset="0"/>
              <a:buChar char="•"/>
            </a:pPr>
            <a:r>
              <a:rPr lang="it-IT" sz="2400" b="1" dirty="0" smtClean="0"/>
              <a:t> </a:t>
            </a:r>
            <a:r>
              <a:rPr lang="it-IT" sz="2000" b="1" dirty="0" smtClean="0"/>
              <a:t>IL  SALTO IN ALTO </a:t>
            </a:r>
            <a:r>
              <a:rPr lang="it-IT" dirty="0" smtClean="0"/>
              <a:t>consiste </a:t>
            </a:r>
            <a:r>
              <a:rPr lang="it-IT" dirty="0"/>
              <a:t>a oltrepassare con un salto un’ asticella orizzontale posizionata ad una data </a:t>
            </a:r>
            <a:r>
              <a:rPr lang="it-IT" dirty="0" smtClean="0"/>
              <a:t>altezza,</a:t>
            </a:r>
            <a:r>
              <a:rPr lang="it-IT" dirty="0"/>
              <a:t> </a:t>
            </a:r>
            <a:r>
              <a:rPr lang="it-IT" dirty="0" smtClean="0"/>
              <a:t>ci </a:t>
            </a:r>
            <a:r>
              <a:rPr lang="it-IT" dirty="0"/>
              <a:t>sono tre modi per saltare </a:t>
            </a:r>
            <a:r>
              <a:rPr lang="it-IT" dirty="0" smtClean="0"/>
              <a:t>l’asticella: </a:t>
            </a:r>
            <a:r>
              <a:rPr lang="it-IT" dirty="0"/>
              <a:t>passaggio orizzontale, scavalcamento ventrale </a:t>
            </a:r>
            <a:r>
              <a:rPr lang="it-IT" dirty="0" smtClean="0"/>
              <a:t>e </a:t>
            </a:r>
            <a:r>
              <a:rPr lang="it-IT" b="1" dirty="0"/>
              <a:t>FOSBURY</a:t>
            </a:r>
            <a:r>
              <a:rPr lang="it-IT" dirty="0"/>
              <a:t>  superare l’asticella di </a:t>
            </a:r>
            <a:r>
              <a:rPr lang="it-IT" dirty="0" smtClean="0"/>
              <a:t>schiena. Il </a:t>
            </a:r>
            <a:r>
              <a:rPr lang="it-IT" dirty="0"/>
              <a:t>salto può essere effettuato con qualsiasi tecnica purché lo stacco </a:t>
            </a:r>
            <a:r>
              <a:rPr lang="it-IT" dirty="0" smtClean="0"/>
              <a:t>da  terra </a:t>
            </a:r>
            <a:r>
              <a:rPr lang="it-IT" dirty="0"/>
              <a:t>avvenga con un piede </a:t>
            </a:r>
            <a:r>
              <a:rPr lang="it-IT" dirty="0" smtClean="0"/>
              <a:t>solo. Si </a:t>
            </a:r>
            <a:r>
              <a:rPr lang="it-IT" dirty="0"/>
              <a:t>misura da terra fino all’altezza dell’ </a:t>
            </a:r>
            <a:r>
              <a:rPr lang="it-IT" dirty="0" smtClean="0"/>
              <a:t>asta.</a:t>
            </a:r>
          </a:p>
          <a:p>
            <a:pPr marL="285750" indent="-285750" algn="just">
              <a:buFont typeface="Arial" panose="020B0604020202020204" pitchFamily="34" charset="0"/>
              <a:buChar char="•"/>
            </a:pPr>
            <a:endParaRPr lang="it-IT" dirty="0" smtClean="0"/>
          </a:p>
          <a:p>
            <a:pPr marL="342900" indent="-342900" algn="just">
              <a:buFont typeface="Arial" panose="020B0604020202020204" pitchFamily="34" charset="0"/>
              <a:buChar char="•"/>
            </a:pPr>
            <a:r>
              <a:rPr lang="it-IT" sz="2000" b="1" dirty="0" smtClean="0"/>
              <a:t>IL SALTO IN LUNGO </a:t>
            </a:r>
            <a:r>
              <a:rPr lang="it-IT" dirty="0" smtClean="0"/>
              <a:t>Consiste </a:t>
            </a:r>
            <a:r>
              <a:rPr lang="it-IT" dirty="0"/>
              <a:t>in una rincorsa, raggiungendo la zona limite dove poter saltare, detta “asse di battuta”, cercando di atterrare il più lontano possibile in una buca riempita di sabbia. </a:t>
            </a:r>
            <a:r>
              <a:rPr lang="it-IT" dirty="0" smtClean="0"/>
              <a:t>Il </a:t>
            </a:r>
            <a:r>
              <a:rPr lang="it-IT" dirty="0"/>
              <a:t>salto in lungo si può anche fare con la tecnica del salto triplo che consiste nel fare durante la rincorsa tre balzi </a:t>
            </a:r>
            <a:r>
              <a:rPr lang="it-IT" dirty="0" smtClean="0"/>
              <a:t>consecutivi. Si </a:t>
            </a:r>
            <a:r>
              <a:rPr lang="it-IT" dirty="0"/>
              <a:t>misura dall’asse di battuta a dove si atterra nella sabbia</a:t>
            </a:r>
          </a:p>
          <a:p>
            <a:pPr marL="285750" indent="-285750" algn="just">
              <a:buFont typeface="Arial" panose="020B0604020202020204" pitchFamily="34" charset="0"/>
              <a:buChar char="•"/>
            </a:pPr>
            <a:endParaRPr lang="it-IT" dirty="0"/>
          </a:p>
          <a:p>
            <a:endParaRPr lang="it-IT" dirty="0" smtClean="0"/>
          </a:p>
          <a:p>
            <a:pPr algn="just"/>
            <a:endParaRPr lang="it-IT" dirty="0"/>
          </a:p>
        </p:txBody>
      </p:sp>
      <p:sp>
        <p:nvSpPr>
          <p:cNvPr id="3" name="CasellaDiTesto 2"/>
          <p:cNvSpPr txBox="1"/>
          <p:nvPr/>
        </p:nvSpPr>
        <p:spPr>
          <a:xfrm>
            <a:off x="5159829" y="791627"/>
            <a:ext cx="1523815" cy="646331"/>
          </a:xfrm>
          <a:prstGeom prst="rect">
            <a:avLst/>
          </a:prstGeom>
          <a:noFill/>
        </p:spPr>
        <p:txBody>
          <a:bodyPr wrap="none" rtlCol="0">
            <a:spAutoFit/>
          </a:bodyPr>
          <a:lstStyle/>
          <a:p>
            <a:r>
              <a:rPr lang="it-IT" sz="3600" b="1" dirty="0" smtClean="0"/>
              <a:t>I SALTI </a:t>
            </a:r>
            <a:endParaRPr lang="it-IT" sz="3600" b="1" dirty="0"/>
          </a:p>
        </p:txBody>
      </p:sp>
      <p:pic>
        <p:nvPicPr>
          <p:cNvPr id="5" name="Picture 7"/>
          <p:cNvPicPr>
            <a:picLocks noChangeAspect="1" noChangeArrowheads="1"/>
          </p:cNvPicPr>
          <p:nvPr/>
        </p:nvPicPr>
        <p:blipFill>
          <a:blip r:embed="rId3" cstate="print"/>
          <a:srcRect/>
          <a:stretch>
            <a:fillRect/>
          </a:stretch>
        </p:blipFill>
        <p:spPr bwMode="auto">
          <a:xfrm>
            <a:off x="8800839" y="306639"/>
            <a:ext cx="2603034" cy="11529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3637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822958" y="2004792"/>
            <a:ext cx="10241279" cy="4832092"/>
          </a:xfrm>
          <a:prstGeom prst="rect">
            <a:avLst/>
          </a:prstGeom>
          <a:noFill/>
        </p:spPr>
        <p:txBody>
          <a:bodyPr wrap="square" rtlCol="0">
            <a:spAutoFit/>
          </a:bodyPr>
          <a:lstStyle/>
          <a:p>
            <a:pPr algn="just"/>
            <a:r>
              <a:rPr lang="it-IT" dirty="0" smtClean="0"/>
              <a:t>Le gare </a:t>
            </a:r>
            <a:r>
              <a:rPr lang="it-IT" dirty="0" smtClean="0"/>
              <a:t>dei </a:t>
            </a:r>
            <a:r>
              <a:rPr lang="it-IT" dirty="0" smtClean="0"/>
              <a:t>lanci sono invece discipline individuali che si svolgono su apposite pedane circolari ad eccezione di quella del giavellotto e in cui l’obiettivo è lanciare un oggetto il più lontano possibile all’interno di  un settore delineato. Nei casi del </a:t>
            </a:r>
            <a:r>
              <a:rPr lang="it-IT" b="1" dirty="0" smtClean="0"/>
              <a:t>lancio del disco e del martello </a:t>
            </a:r>
            <a:r>
              <a:rPr lang="it-IT" dirty="0" smtClean="0"/>
              <a:t>la zona di caduta è circondata da una rete di protezione. Tra i lanci ricordiamo:</a:t>
            </a:r>
          </a:p>
          <a:p>
            <a:pPr algn="just"/>
            <a:endParaRPr lang="it-IT" dirty="0" smtClean="0"/>
          </a:p>
          <a:p>
            <a:pPr algn="just"/>
            <a:r>
              <a:rPr lang="it-IT" sz="2000" b="1" dirty="0" smtClean="0"/>
              <a:t>-   IL LANCIO (getto) </a:t>
            </a:r>
            <a:r>
              <a:rPr lang="it-IT" sz="2000" b="1" dirty="0" smtClean="0"/>
              <a:t>DEL PESO </a:t>
            </a:r>
            <a:r>
              <a:rPr lang="it-IT" dirty="0" smtClean="0"/>
              <a:t>prevede il </a:t>
            </a:r>
            <a:r>
              <a:rPr lang="it-IT" dirty="0" smtClean="0"/>
              <a:t>lancio di un oggetto di forma sferica realizzato in ferro o metallo duro. La tecnica più utilizzata è quella </a:t>
            </a:r>
            <a:r>
              <a:rPr lang="it-IT" dirty="0" smtClean="0"/>
              <a:t>O’BRIEN</a:t>
            </a:r>
          </a:p>
          <a:p>
            <a:pPr marL="285750" indent="-285750" algn="just">
              <a:buFontTx/>
              <a:buChar char="-"/>
            </a:pPr>
            <a:r>
              <a:rPr lang="it-IT" b="1" dirty="0" smtClean="0"/>
              <a:t>IL </a:t>
            </a:r>
            <a:r>
              <a:rPr lang="it-IT" b="1" dirty="0" smtClean="0"/>
              <a:t>LANCIO DEL DISCO </a:t>
            </a:r>
            <a:r>
              <a:rPr lang="it-IT" dirty="0" smtClean="0"/>
              <a:t>prevede il lancio di un oggetto a forma di lente   realizzato in legno o metallo. L’esecuzione richiede una rotazione su se stessi di un giro e mezzo e nello stesso tempo un avanzamento verso la zona di lancio. La  forza centrifuga generata dal </a:t>
            </a:r>
            <a:r>
              <a:rPr lang="it-IT" dirty="0"/>
              <a:t>movimento </a:t>
            </a:r>
            <a:r>
              <a:rPr lang="it-IT" dirty="0" smtClean="0"/>
              <a:t>conferisce potenza al </a:t>
            </a:r>
            <a:r>
              <a:rPr lang="it-IT" dirty="0" smtClean="0"/>
              <a:t>tiro.</a:t>
            </a:r>
          </a:p>
          <a:p>
            <a:pPr marL="285750" indent="-285750" algn="just">
              <a:buFontTx/>
              <a:buChar char="-"/>
            </a:pPr>
            <a:r>
              <a:rPr lang="it-IT" b="1" dirty="0" smtClean="0"/>
              <a:t>LANCIO </a:t>
            </a:r>
            <a:r>
              <a:rPr lang="it-IT" b="1" dirty="0" smtClean="0"/>
              <a:t>DEL MARTELLO </a:t>
            </a:r>
            <a:r>
              <a:rPr lang="it-IT" dirty="0" smtClean="0"/>
              <a:t>prevede il lancio di un oggetto  formato da una sfera in metallo collegata ad un impugnatura tramite un filo. La tecnica richiede che l atleta impugni con entrambe la mani ed esegua tre rotazioni su se stesso  mentre avanza verso la parte anteriore della pedana, prima di rilasciare </a:t>
            </a:r>
            <a:r>
              <a:rPr lang="it-IT" smtClean="0"/>
              <a:t>l’oggetto.</a:t>
            </a:r>
          </a:p>
          <a:p>
            <a:pPr marL="285750" indent="-285750" algn="just">
              <a:buFontTx/>
              <a:buChar char="-"/>
            </a:pPr>
            <a:r>
              <a:rPr lang="it-IT" b="1" smtClean="0"/>
              <a:t>IL </a:t>
            </a:r>
            <a:r>
              <a:rPr lang="it-IT" b="1" dirty="0" smtClean="0"/>
              <a:t>TIRO DEL GIAVELLOTTO </a:t>
            </a:r>
            <a:r>
              <a:rPr lang="it-IT" dirty="0" smtClean="0"/>
              <a:t>prevede il lancio di un oggetto a forma di lancia e si pratica su una pedana che ha un area di rincorsa di 30m e larga 4 che gli atleti percorrono fino al arco  di lancio dietro cui avviene il tiro.</a:t>
            </a:r>
          </a:p>
          <a:p>
            <a:pPr algn="just"/>
            <a:endParaRPr lang="it-IT" dirty="0"/>
          </a:p>
        </p:txBody>
      </p:sp>
      <p:sp>
        <p:nvSpPr>
          <p:cNvPr id="7" name="CasellaDiTesto 6"/>
          <p:cNvSpPr txBox="1"/>
          <p:nvPr/>
        </p:nvSpPr>
        <p:spPr>
          <a:xfrm>
            <a:off x="5132527" y="981932"/>
            <a:ext cx="1167307" cy="461665"/>
          </a:xfrm>
          <a:prstGeom prst="rect">
            <a:avLst/>
          </a:prstGeom>
          <a:noFill/>
        </p:spPr>
        <p:txBody>
          <a:bodyPr wrap="none" rtlCol="0">
            <a:spAutoFit/>
          </a:bodyPr>
          <a:lstStyle/>
          <a:p>
            <a:r>
              <a:rPr lang="it-IT" sz="2400" b="1" dirty="0" smtClean="0"/>
              <a:t>I LANCI </a:t>
            </a:r>
            <a:endParaRPr lang="it-IT" sz="2400" b="1" dirty="0"/>
          </a:p>
        </p:txBody>
      </p:sp>
      <p:pic>
        <p:nvPicPr>
          <p:cNvPr id="2" name="Immagine 1"/>
          <p:cNvPicPr>
            <a:picLocks noChangeAspect="1"/>
          </p:cNvPicPr>
          <p:nvPr/>
        </p:nvPicPr>
        <p:blipFill rotWithShape="1">
          <a:blip r:embed="rId2" cstate="print">
            <a:extLst>
              <a:ext uri="{28A0092B-C50C-407E-A947-70E740481C1C}">
                <a14:useLocalDpi xmlns:a14="http://schemas.microsoft.com/office/drawing/2010/main" val="0"/>
              </a:ext>
            </a:extLst>
          </a:blip>
          <a:srcRect l="45301" t="73140" r="34889" b="5526"/>
          <a:stretch/>
        </p:blipFill>
        <p:spPr>
          <a:xfrm>
            <a:off x="8203470" y="188052"/>
            <a:ext cx="1554484" cy="1255545"/>
          </a:xfrm>
          <a:prstGeom prst="rect">
            <a:avLst/>
          </a:prstGeom>
          <a:ln>
            <a:noFill/>
          </a:ln>
          <a:effectLst>
            <a:outerShdw blurRad="292100" dist="139700" dir="2700000" algn="tl" rotWithShape="0">
              <a:srgbClr val="333333">
                <a:alpha val="65000"/>
              </a:srgbClr>
            </a:outerShdw>
          </a:effectLst>
        </p:spPr>
      </p:pic>
      <p:pic>
        <p:nvPicPr>
          <p:cNvPr id="5" name="Immagine 4"/>
          <p:cNvPicPr>
            <a:picLocks noChangeAspect="1"/>
          </p:cNvPicPr>
          <p:nvPr/>
        </p:nvPicPr>
        <p:blipFill rotWithShape="1">
          <a:blip r:embed="rId2" cstate="print">
            <a:extLst>
              <a:ext uri="{28A0092B-C50C-407E-A947-70E740481C1C}">
                <a14:useLocalDpi xmlns:a14="http://schemas.microsoft.com/office/drawing/2010/main" val="0"/>
              </a:ext>
            </a:extLst>
          </a:blip>
          <a:srcRect l="69950" t="80105" r="12031" b="4679"/>
          <a:stretch/>
        </p:blipFill>
        <p:spPr>
          <a:xfrm>
            <a:off x="1186511" y="226827"/>
            <a:ext cx="2042381" cy="1293474"/>
          </a:xfrm>
          <a:prstGeom prst="rect">
            <a:avLst/>
          </a:prstGeom>
        </p:spPr>
      </p:pic>
    </p:spTree>
    <p:extLst>
      <p:ext uri="{BB962C8B-B14F-4D97-AF65-F5344CB8AC3E}">
        <p14:creationId xmlns:p14="http://schemas.microsoft.com/office/powerpoint/2010/main" val="12230226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1168</Words>
  <Application>Microsoft Office PowerPoint</Application>
  <PresentationFormat>Personalizzato</PresentationFormat>
  <Paragraphs>79</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Presentazione standard di PowerPoint</vt:lpstr>
      <vt:lpstr>Atletica leggera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Atletica leggera</dc:title>
  <dc:creator>Luca</dc:creator>
  <cp:lastModifiedBy>User1</cp:lastModifiedBy>
  <cp:revision>35</cp:revision>
  <dcterms:created xsi:type="dcterms:W3CDTF">2017-09-25T17:38:26Z</dcterms:created>
  <dcterms:modified xsi:type="dcterms:W3CDTF">2018-10-28T17:49:05Z</dcterms:modified>
</cp:coreProperties>
</file>