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0066"/>
    <a:srgbClr val="FFCCCC"/>
    <a:srgbClr val="663300"/>
    <a:srgbClr val="FF66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2484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34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4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20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07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704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061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21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74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244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5/11/2021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5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66" r:id="rId6"/>
    <p:sldLayoutId id="2147483662" r:id="rId7"/>
    <p:sldLayoutId id="2147483663" r:id="rId8"/>
    <p:sldLayoutId id="2147483664" r:id="rId9"/>
    <p:sldLayoutId id="2147483665" r:id="rId10"/>
    <p:sldLayoutId id="21474836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26E0BFB-CDF1-4990-8C11-AC849311E0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Camera lens">
            <a:extLst>
              <a:ext uri="{FF2B5EF4-FFF2-40B4-BE49-F238E27FC236}">
                <a16:creationId xmlns:a16="http://schemas.microsoft.com/office/drawing/2014/main" id="{C1C362D7-E0AA-480D-9955-B3AF1D3E92C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5627" b="-1"/>
          <a:stretch/>
        </p:blipFill>
        <p:spPr>
          <a:xfrm>
            <a:off x="-2" y="10"/>
            <a:ext cx="8668512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069A1F8-9BEB-4786-9694-FC48B2D75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788244" y="0"/>
            <a:ext cx="9403756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0000">
                <a:schemeClr val="bg1">
                  <a:alpha val="64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E896CA13-D34F-4641-9809-A889D6E762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48599" y="914400"/>
            <a:ext cx="4023361" cy="3412097"/>
          </a:xfrm>
        </p:spPr>
        <p:txBody>
          <a:bodyPr anchor="b">
            <a:normAutofit/>
          </a:bodyPr>
          <a:lstStyle/>
          <a:p>
            <a:r>
              <a:rPr lang="it-IT" sz="4800" dirty="0"/>
              <a:t>GEORGE</a:t>
            </a:r>
            <a:br>
              <a:rPr lang="it-IT" sz="4800" dirty="0"/>
            </a:br>
            <a:r>
              <a:rPr lang="it-IT" sz="4800" dirty="0"/>
              <a:t>ORWELL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0BD7AE1-6891-4520-ACC2-60B8796BCE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48600" y="4872922"/>
            <a:ext cx="4023360" cy="1208141"/>
          </a:xfrm>
        </p:spPr>
        <p:txBody>
          <a:bodyPr>
            <a:normAutofit/>
          </a:bodyPr>
          <a:lstStyle/>
          <a:p>
            <a:endParaRPr lang="it-IT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130540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648" y="4546920"/>
            <a:ext cx="4023360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7614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73ACF3-1AAC-4559-80AA-D9035990B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>
                <a:solidFill>
                  <a:srgbClr val="FFC000"/>
                </a:solidFill>
              </a:rPr>
              <a:t>2. Language: «</a:t>
            </a:r>
            <a:r>
              <a:rPr lang="it-IT" dirty="0" err="1">
                <a:solidFill>
                  <a:srgbClr val="FFC000"/>
                </a:solidFill>
              </a:rPr>
              <a:t>Newspeak</a:t>
            </a:r>
            <a:r>
              <a:rPr lang="it-IT" dirty="0">
                <a:solidFill>
                  <a:srgbClr val="FFC000"/>
                </a:solidFill>
              </a:rPr>
              <a:t>» and «</a:t>
            </a:r>
            <a:r>
              <a:rPr lang="it-IT" dirty="0" err="1">
                <a:solidFill>
                  <a:srgbClr val="FFC000"/>
                </a:solidFill>
              </a:rPr>
              <a:t>Doublethink</a:t>
            </a:r>
            <a:r>
              <a:rPr lang="it-IT" dirty="0">
                <a:solidFill>
                  <a:srgbClr val="FFC000"/>
                </a:solidFill>
              </a:rPr>
              <a:t>»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026446-AEE5-46E1-ABAE-DC2E777D8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2452" y="2001078"/>
            <a:ext cx="10051244" cy="4426226"/>
          </a:xfrm>
        </p:spPr>
        <p:txBody>
          <a:bodyPr>
            <a:normAutofit fontScale="92500" lnSpcReduction="20000"/>
          </a:bodyPr>
          <a:lstStyle/>
          <a:p>
            <a:r>
              <a:rPr lang="it-IT" dirty="0" err="1"/>
              <a:t>Orwell’s</a:t>
            </a:r>
            <a:r>
              <a:rPr lang="it-IT" dirty="0"/>
              <a:t> </a:t>
            </a:r>
            <a:r>
              <a:rPr lang="it-IT" dirty="0" err="1"/>
              <a:t>invention</a:t>
            </a:r>
            <a:r>
              <a:rPr lang="it-IT" dirty="0"/>
              <a:t> of «</a:t>
            </a:r>
            <a:r>
              <a:rPr lang="it-IT" b="1" dirty="0" err="1">
                <a:solidFill>
                  <a:srgbClr val="FF6600"/>
                </a:solidFill>
              </a:rPr>
              <a:t>Newspeak</a:t>
            </a:r>
            <a:r>
              <a:rPr lang="it-IT" dirty="0"/>
              <a:t>», the </a:t>
            </a:r>
            <a:r>
              <a:rPr lang="it-IT" dirty="0" err="1"/>
              <a:t>language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by the Party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bans</a:t>
            </a:r>
            <a:r>
              <a:rPr lang="it-IT" dirty="0"/>
              <a:t> word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«</a:t>
            </a:r>
            <a:r>
              <a:rPr lang="it-IT" dirty="0" err="1"/>
              <a:t>freedom</a:t>
            </a:r>
            <a:r>
              <a:rPr lang="it-IT" dirty="0"/>
              <a:t>» and «</a:t>
            </a:r>
            <a:r>
              <a:rPr lang="it-IT" dirty="0" err="1"/>
              <a:t>equality</a:t>
            </a:r>
            <a:r>
              <a:rPr lang="it-IT" dirty="0"/>
              <a:t>», </a:t>
            </a:r>
            <a:r>
              <a:rPr lang="it-IT" dirty="0" err="1"/>
              <a:t>symbolises</a:t>
            </a:r>
            <a:r>
              <a:rPr lang="it-IT" dirty="0"/>
              <a:t> the </a:t>
            </a:r>
            <a:r>
              <a:rPr lang="it-IT" dirty="0" err="1"/>
              <a:t>political</a:t>
            </a:r>
            <a:r>
              <a:rPr lang="it-IT" dirty="0"/>
              <a:t> use of </a:t>
            </a:r>
            <a:r>
              <a:rPr lang="it-IT" dirty="0" err="1"/>
              <a:t>language</a:t>
            </a:r>
            <a:r>
              <a:rPr lang="it-IT" dirty="0"/>
              <a:t> to </a:t>
            </a:r>
            <a:r>
              <a:rPr lang="it-IT" dirty="0" err="1"/>
              <a:t>distort</a:t>
            </a:r>
            <a:r>
              <a:rPr lang="it-IT" dirty="0"/>
              <a:t> the truth. In </a:t>
            </a:r>
            <a:r>
              <a:rPr lang="it-IT" dirty="0" err="1"/>
              <a:t>fact</a:t>
            </a:r>
            <a:r>
              <a:rPr lang="it-IT" dirty="0"/>
              <a:t>, </a:t>
            </a:r>
            <a:r>
              <a:rPr lang="it-IT" dirty="0" err="1"/>
              <a:t>disobedience</a:t>
            </a:r>
            <a:r>
              <a:rPr lang="it-IT" dirty="0"/>
              <a:t> and </a:t>
            </a:r>
            <a:r>
              <a:rPr lang="it-IT" dirty="0" err="1"/>
              <a:t>rebellion</a:t>
            </a:r>
            <a:r>
              <a:rPr lang="it-IT" dirty="0"/>
              <a:t> are no </a:t>
            </a:r>
            <a:r>
              <a:rPr lang="it-IT" dirty="0" err="1"/>
              <a:t>longer</a:t>
            </a:r>
            <a:r>
              <a:rPr lang="it-IT" dirty="0"/>
              <a:t> </a:t>
            </a:r>
            <a:r>
              <a:rPr lang="it-IT" dirty="0" err="1"/>
              <a:t>possible</a:t>
            </a:r>
            <a:r>
              <a:rPr lang="it-IT" dirty="0"/>
              <a:t>, </a:t>
            </a:r>
            <a:r>
              <a:rPr lang="it-IT" dirty="0" err="1"/>
              <a:t>because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are no words to express </a:t>
            </a:r>
            <a:r>
              <a:rPr lang="it-IT" dirty="0" err="1"/>
              <a:t>them</a:t>
            </a:r>
            <a:r>
              <a:rPr lang="it-IT" dirty="0"/>
              <a:t>. </a:t>
            </a:r>
          </a:p>
          <a:p>
            <a:r>
              <a:rPr lang="it-IT" dirty="0"/>
              <a:t>At the end of the </a:t>
            </a:r>
            <a:r>
              <a:rPr lang="it-IT" dirty="0" err="1"/>
              <a:t>novel</a:t>
            </a:r>
            <a:r>
              <a:rPr lang="it-IT" dirty="0"/>
              <a:t>, Winston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persuaded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«</a:t>
            </a:r>
            <a:r>
              <a:rPr lang="it-IT" i="1" dirty="0"/>
              <a:t>2 and 2 make 5</a:t>
            </a:r>
            <a:r>
              <a:rPr lang="it-IT" dirty="0"/>
              <a:t>»: the truth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constructed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</a:t>
            </a:r>
            <a:r>
              <a:rPr lang="it-IT" dirty="0" err="1"/>
              <a:t>language</a:t>
            </a:r>
            <a:r>
              <a:rPr lang="it-IT" dirty="0"/>
              <a:t> and a </a:t>
            </a:r>
            <a:r>
              <a:rPr lang="it-IT" dirty="0" err="1"/>
              <a:t>lie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imposed</a:t>
            </a:r>
            <a:r>
              <a:rPr lang="it-IT" dirty="0"/>
              <a:t> by </a:t>
            </a:r>
            <a:r>
              <a:rPr lang="it-IT" dirty="0" err="1"/>
              <a:t>language</a:t>
            </a:r>
            <a:r>
              <a:rPr lang="it-IT" dirty="0"/>
              <a:t> on the </a:t>
            </a:r>
            <a:r>
              <a:rPr lang="it-IT" dirty="0" err="1"/>
              <a:t>evidence</a:t>
            </a:r>
            <a:r>
              <a:rPr lang="it-IT" dirty="0"/>
              <a:t> of reality. </a:t>
            </a:r>
          </a:p>
          <a:p>
            <a:r>
              <a:rPr lang="it-IT" dirty="0"/>
              <a:t>«</a:t>
            </a:r>
            <a:r>
              <a:rPr lang="it-IT" b="1" dirty="0" err="1">
                <a:solidFill>
                  <a:srgbClr val="FF9933"/>
                </a:solidFill>
              </a:rPr>
              <a:t>Doublethink</a:t>
            </a:r>
            <a:r>
              <a:rPr lang="it-IT" dirty="0"/>
              <a:t>»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characterizes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dystopic</a:t>
            </a:r>
            <a:r>
              <a:rPr lang="it-IT" dirty="0"/>
              <a:t> world: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means</a:t>
            </a:r>
            <a:r>
              <a:rPr lang="it-IT" dirty="0"/>
              <a:t> </a:t>
            </a:r>
            <a:r>
              <a:rPr lang="it-IT" dirty="0" err="1"/>
              <a:t>having</a:t>
            </a:r>
            <a:r>
              <a:rPr lang="it-IT" dirty="0"/>
              <a:t> 2 </a:t>
            </a:r>
            <a:r>
              <a:rPr lang="it-IT" dirty="0" err="1"/>
              <a:t>contradictory</a:t>
            </a:r>
            <a:r>
              <a:rPr lang="it-IT" dirty="0"/>
              <a:t> opinions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same</a:t>
            </a:r>
            <a:r>
              <a:rPr lang="it-IT" dirty="0"/>
              <a:t> time </a:t>
            </a:r>
            <a:r>
              <a:rPr lang="it-IT" dirty="0" err="1"/>
              <a:t>about</a:t>
            </a:r>
            <a:r>
              <a:rPr lang="it-IT" dirty="0"/>
              <a:t> 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issue</a:t>
            </a:r>
            <a:r>
              <a:rPr lang="it-IT" dirty="0"/>
              <a:t>. For </a:t>
            </a:r>
            <a:r>
              <a:rPr lang="it-IT" dirty="0" err="1"/>
              <a:t>example</a:t>
            </a:r>
            <a:r>
              <a:rPr lang="it-IT" dirty="0"/>
              <a:t>, Winston </a:t>
            </a:r>
            <a:r>
              <a:rPr lang="it-IT" dirty="0" err="1"/>
              <a:t>knows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information he </a:t>
            </a:r>
            <a:r>
              <a:rPr lang="it-IT" dirty="0" err="1"/>
              <a:t>receives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false, </a:t>
            </a:r>
            <a:r>
              <a:rPr lang="it-IT" dirty="0" err="1"/>
              <a:t>but</a:t>
            </a:r>
            <a:r>
              <a:rPr lang="it-IT" dirty="0"/>
              <a:t> he </a:t>
            </a:r>
            <a:r>
              <a:rPr lang="it-IT" dirty="0" err="1"/>
              <a:t>accepts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true</a:t>
            </a:r>
            <a:r>
              <a:rPr lang="it-IT" dirty="0"/>
              <a:t> </a:t>
            </a:r>
            <a:r>
              <a:rPr lang="it-IT" dirty="0" err="1"/>
              <a:t>because</a:t>
            </a:r>
            <a:r>
              <a:rPr lang="it-IT" dirty="0"/>
              <a:t> he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obliged</a:t>
            </a:r>
            <a:r>
              <a:rPr lang="it-IT" dirty="0"/>
              <a:t>.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reflects</a:t>
            </a:r>
            <a:r>
              <a:rPr lang="it-IT" dirty="0"/>
              <a:t> </a:t>
            </a:r>
            <a:r>
              <a:rPr lang="it-IT" dirty="0" err="1"/>
              <a:t>today’s</a:t>
            </a:r>
            <a:r>
              <a:rPr lang="it-IT" dirty="0"/>
              <a:t> world,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are made </a:t>
            </a:r>
            <a:r>
              <a:rPr lang="it-IT" dirty="0" err="1"/>
              <a:t>believe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everyone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young</a:t>
            </a:r>
            <a:r>
              <a:rPr lang="it-IT" dirty="0"/>
              <a:t>, </a:t>
            </a:r>
            <a:r>
              <a:rPr lang="it-IT" dirty="0" err="1"/>
              <a:t>rich</a:t>
            </a:r>
            <a:r>
              <a:rPr lang="it-IT" dirty="0"/>
              <a:t> and beautiful </a:t>
            </a:r>
            <a:r>
              <a:rPr lang="it-IT" dirty="0" err="1"/>
              <a:t>although</a:t>
            </a:r>
            <a:r>
              <a:rPr lang="it-IT" dirty="0"/>
              <a:t> </a:t>
            </a:r>
            <a:r>
              <a:rPr lang="it-IT" dirty="0" err="1"/>
              <a:t>we</a:t>
            </a:r>
            <a:r>
              <a:rPr lang="it-IT" dirty="0"/>
              <a:t> know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false. </a:t>
            </a:r>
          </a:p>
        </p:txBody>
      </p:sp>
    </p:spTree>
    <p:extLst>
      <p:ext uri="{BB962C8B-B14F-4D97-AF65-F5344CB8AC3E}">
        <p14:creationId xmlns:p14="http://schemas.microsoft.com/office/powerpoint/2010/main" val="2382525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6C57D6-D7E6-49A0-A5FA-314587F1F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3. Love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17051F0-66B9-4E01-B923-BCEDE99C8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/>
              <a:t>Winston’s</a:t>
            </a:r>
            <a:r>
              <a:rPr lang="it-IT" dirty="0"/>
              <a:t> </a:t>
            </a:r>
            <a:r>
              <a:rPr lang="it-IT" dirty="0" err="1"/>
              <a:t>loveless</a:t>
            </a:r>
            <a:r>
              <a:rPr lang="it-IT" dirty="0"/>
              <a:t> life shows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totalitarianisms</a:t>
            </a:r>
            <a:r>
              <a:rPr lang="it-IT" dirty="0"/>
              <a:t> </a:t>
            </a:r>
            <a:r>
              <a:rPr lang="it-IT" dirty="0" err="1"/>
              <a:t>destroy</a:t>
            </a:r>
            <a:r>
              <a:rPr lang="it-IT" dirty="0"/>
              <a:t> families, love and </a:t>
            </a:r>
            <a:r>
              <a:rPr lang="it-IT" dirty="0" err="1"/>
              <a:t>lives</a:t>
            </a:r>
            <a:r>
              <a:rPr lang="it-IT" dirty="0"/>
              <a:t>. </a:t>
            </a:r>
          </a:p>
          <a:p>
            <a:r>
              <a:rPr lang="it-IT" dirty="0" err="1"/>
              <a:t>According</a:t>
            </a:r>
            <a:r>
              <a:rPr lang="it-IT" dirty="0"/>
              <a:t> to the regime, sex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biological</a:t>
            </a:r>
            <a:r>
              <a:rPr lang="it-IT" dirty="0"/>
              <a:t> </a:t>
            </a:r>
            <a:r>
              <a:rPr lang="it-IT" dirty="0" err="1"/>
              <a:t>need</a:t>
            </a:r>
            <a:r>
              <a:rPr lang="it-IT" dirty="0"/>
              <a:t> </a:t>
            </a:r>
            <a:r>
              <a:rPr lang="it-IT" dirty="0" err="1"/>
              <a:t>tolerated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for </a:t>
            </a:r>
            <a:r>
              <a:rPr lang="it-IT" dirty="0" err="1"/>
              <a:t>procreation</a:t>
            </a:r>
            <a:r>
              <a:rPr lang="it-IT" dirty="0"/>
              <a:t> and </a:t>
            </a:r>
            <a:r>
              <a:rPr lang="it-IT" dirty="0" err="1"/>
              <a:t>is</a:t>
            </a:r>
            <a:r>
              <a:rPr lang="it-IT" dirty="0"/>
              <a:t> a duty to the Party. </a:t>
            </a:r>
          </a:p>
          <a:p>
            <a:r>
              <a:rPr lang="it-IT" dirty="0" err="1"/>
              <a:t>Winston’s</a:t>
            </a:r>
            <a:r>
              <a:rPr lang="it-IT" dirty="0"/>
              <a:t> love for Julia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thus</a:t>
            </a:r>
            <a:r>
              <a:rPr lang="it-IT" dirty="0"/>
              <a:t> a </a:t>
            </a:r>
            <a:r>
              <a:rPr lang="it-IT" dirty="0" err="1"/>
              <a:t>rebellion</a:t>
            </a:r>
            <a:r>
              <a:rPr lang="it-IT" dirty="0"/>
              <a:t> </a:t>
            </a:r>
            <a:r>
              <a:rPr lang="it-IT" dirty="0" err="1"/>
              <a:t>because</a:t>
            </a:r>
            <a:r>
              <a:rPr lang="it-IT" dirty="0"/>
              <a:t> love must </a:t>
            </a:r>
            <a:r>
              <a:rPr lang="it-IT" dirty="0" err="1"/>
              <a:t>only</a:t>
            </a:r>
            <a:r>
              <a:rPr lang="it-IT" dirty="0"/>
              <a:t> be for the Big Brother.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32348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8E22136-1CFB-4A18-8415-29D079199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Narrative </a:t>
            </a:r>
            <a:r>
              <a:rPr lang="it-IT" dirty="0" err="1"/>
              <a:t>structure</a:t>
            </a:r>
            <a:r>
              <a:rPr lang="it-IT" dirty="0"/>
              <a:t> and style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2C17C3-6544-4B90-BCB8-DE831FECA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/>
              <a:t>The </a:t>
            </a:r>
            <a:r>
              <a:rPr lang="it-IT" dirty="0" err="1"/>
              <a:t>protagonist</a:t>
            </a:r>
            <a:r>
              <a:rPr lang="it-IT" dirty="0"/>
              <a:t>, Winston Smith, </a:t>
            </a:r>
            <a:r>
              <a:rPr lang="it-IT" dirty="0" err="1"/>
              <a:t>finds</a:t>
            </a:r>
            <a:r>
              <a:rPr lang="it-IT" dirty="0"/>
              <a:t> a </a:t>
            </a:r>
            <a:r>
              <a:rPr lang="it-IT" dirty="0" err="1"/>
              <a:t>conflict</a:t>
            </a:r>
            <a:r>
              <a:rPr lang="it-IT" dirty="0"/>
              <a:t> with an </a:t>
            </a:r>
            <a:r>
              <a:rPr lang="it-IT" dirty="0" err="1"/>
              <a:t>immaterial</a:t>
            </a:r>
            <a:r>
              <a:rPr lang="it-IT" dirty="0"/>
              <a:t> </a:t>
            </a:r>
            <a:r>
              <a:rPr lang="it-IT" dirty="0" err="1"/>
              <a:t>enemy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Big Brother. </a:t>
            </a:r>
          </a:p>
          <a:p>
            <a:r>
              <a:rPr lang="it-IT" dirty="0"/>
              <a:t>He </a:t>
            </a:r>
            <a:r>
              <a:rPr lang="it-IT" dirty="0" err="1"/>
              <a:t>finds</a:t>
            </a:r>
            <a:r>
              <a:rPr lang="it-IT" dirty="0"/>
              <a:t> a </a:t>
            </a:r>
            <a:r>
              <a:rPr lang="it-IT" dirty="0" err="1"/>
              <a:t>temporary</a:t>
            </a:r>
            <a:r>
              <a:rPr lang="it-IT" dirty="0"/>
              <a:t> </a:t>
            </a:r>
            <a:r>
              <a:rPr lang="it-IT" dirty="0" err="1"/>
              <a:t>ally</a:t>
            </a:r>
            <a:r>
              <a:rPr lang="it-IT" dirty="0"/>
              <a:t> in Julia and in O’Brien,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when</a:t>
            </a:r>
            <a:r>
              <a:rPr lang="it-IT" dirty="0"/>
              <a:t> Winston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taken</a:t>
            </a:r>
            <a:r>
              <a:rPr lang="it-IT" dirty="0"/>
              <a:t> and </a:t>
            </a:r>
            <a:r>
              <a:rPr lang="it-IT" dirty="0" err="1"/>
              <a:t>tortured</a:t>
            </a:r>
            <a:r>
              <a:rPr lang="it-IT" dirty="0"/>
              <a:t>, O’Brien </a:t>
            </a:r>
            <a:r>
              <a:rPr lang="it-IT" dirty="0" err="1"/>
              <a:t>becomes</a:t>
            </a:r>
            <a:r>
              <a:rPr lang="it-IT" dirty="0"/>
              <a:t> </a:t>
            </a:r>
            <a:r>
              <a:rPr lang="it-IT" dirty="0" err="1"/>
              <a:t>his</a:t>
            </a:r>
            <a:r>
              <a:rPr lang="it-IT" dirty="0"/>
              <a:t> </a:t>
            </a:r>
            <a:r>
              <a:rPr lang="it-IT" dirty="0" err="1"/>
              <a:t>antagonist</a:t>
            </a:r>
            <a:r>
              <a:rPr lang="it-IT" dirty="0"/>
              <a:t>. O’ </a:t>
            </a:r>
            <a:r>
              <a:rPr lang="it-IT" dirty="0" err="1"/>
              <a:t>Brien</a:t>
            </a:r>
            <a:r>
              <a:rPr lang="it-IT" dirty="0"/>
              <a:t> </a:t>
            </a:r>
            <a:r>
              <a:rPr lang="it-IT" dirty="0" err="1"/>
              <a:t>becomes</a:t>
            </a:r>
            <a:r>
              <a:rPr lang="it-IT" dirty="0"/>
              <a:t> the symbol of the </a:t>
            </a:r>
            <a:r>
              <a:rPr lang="it-IT" dirty="0" err="1"/>
              <a:t>antagonism</a:t>
            </a:r>
            <a:r>
              <a:rPr lang="it-IT" dirty="0"/>
              <a:t> with Big </a:t>
            </a:r>
            <a:r>
              <a:rPr lang="it-IT" dirty="0" err="1"/>
              <a:t>brother</a:t>
            </a:r>
            <a:r>
              <a:rPr lang="it-IT" dirty="0"/>
              <a:t>. </a:t>
            </a:r>
          </a:p>
          <a:p>
            <a:r>
              <a:rPr lang="it-IT" dirty="0" err="1"/>
              <a:t>Orwell’s</a:t>
            </a:r>
            <a:r>
              <a:rPr lang="it-IT" dirty="0"/>
              <a:t> prose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simple</a:t>
            </a:r>
            <a:r>
              <a:rPr lang="it-IT" dirty="0"/>
              <a:t> and clear. He </a:t>
            </a:r>
            <a:r>
              <a:rPr lang="it-IT" dirty="0" err="1"/>
              <a:t>believed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language</a:t>
            </a:r>
            <a:r>
              <a:rPr lang="it-IT" dirty="0"/>
              <a:t> </a:t>
            </a:r>
            <a:r>
              <a:rPr lang="it-IT" dirty="0" err="1"/>
              <a:t>should</a:t>
            </a:r>
            <a:r>
              <a:rPr lang="it-IT" dirty="0"/>
              <a:t> NOT </a:t>
            </a:r>
            <a:r>
              <a:rPr lang="it-IT" dirty="0" err="1"/>
              <a:t>manipulate</a:t>
            </a:r>
            <a:r>
              <a:rPr lang="it-IT" dirty="0"/>
              <a:t> or </a:t>
            </a:r>
            <a:r>
              <a:rPr lang="it-IT" dirty="0" err="1"/>
              <a:t>distort</a:t>
            </a:r>
            <a:r>
              <a:rPr lang="it-IT" dirty="0"/>
              <a:t> </a:t>
            </a:r>
            <a:r>
              <a:rPr lang="it-IT" dirty="0" err="1"/>
              <a:t>facts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show </a:t>
            </a:r>
            <a:r>
              <a:rPr lang="it-IT" dirty="0" err="1"/>
              <a:t>them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clearly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possible</a:t>
            </a:r>
            <a:r>
              <a:rPr lang="it-IT" dirty="0"/>
              <a:t>.</a:t>
            </a:r>
          </a:p>
          <a:p>
            <a:r>
              <a:rPr lang="it-IT" dirty="0"/>
              <a:t>His style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realistic</a:t>
            </a:r>
            <a:r>
              <a:rPr lang="it-IT" dirty="0"/>
              <a:t> and </a:t>
            </a:r>
            <a:r>
              <a:rPr lang="it-IT" dirty="0" err="1"/>
              <a:t>his</a:t>
            </a:r>
            <a:r>
              <a:rPr lang="it-IT" dirty="0"/>
              <a:t> </a:t>
            </a:r>
            <a:r>
              <a:rPr lang="it-IT" dirty="0" err="1"/>
              <a:t>representation</a:t>
            </a:r>
            <a:r>
              <a:rPr lang="it-IT" dirty="0"/>
              <a:t> of society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typical</a:t>
            </a:r>
            <a:r>
              <a:rPr lang="it-IT" dirty="0"/>
              <a:t> </a:t>
            </a:r>
            <a:r>
              <a:rPr lang="it-IT" dirty="0" err="1"/>
              <a:t>representation</a:t>
            </a:r>
            <a:r>
              <a:rPr lang="it-IT" dirty="0"/>
              <a:t> of a «</a:t>
            </a:r>
            <a:r>
              <a:rPr lang="it-IT" dirty="0" err="1"/>
              <a:t>dystopian</a:t>
            </a:r>
            <a:r>
              <a:rPr lang="it-IT" dirty="0"/>
              <a:t> </a:t>
            </a:r>
            <a:r>
              <a:rPr lang="it-IT" dirty="0" err="1"/>
              <a:t>novel</a:t>
            </a:r>
            <a:r>
              <a:rPr lang="it-IT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3410575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5F1C466-8299-412A-A7CE-80269898E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«</a:t>
            </a:r>
            <a:r>
              <a:rPr lang="it-IT" dirty="0">
                <a:solidFill>
                  <a:srgbClr val="FFCCCC"/>
                </a:solidFill>
              </a:rPr>
              <a:t>Animal farm</a:t>
            </a:r>
            <a:r>
              <a:rPr lang="it-IT" dirty="0"/>
              <a:t>» (1945)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DD6CE77-95C4-4012-AB35-12B88F560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29" y="1987826"/>
            <a:ext cx="11317357" cy="4731026"/>
          </a:xfrm>
        </p:spPr>
        <p:txBody>
          <a:bodyPr>
            <a:normAutofit fontScale="92500" lnSpcReduction="10000"/>
          </a:bodyPr>
          <a:lstStyle/>
          <a:p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novel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fable</a:t>
            </a:r>
            <a:r>
              <a:rPr lang="it-IT" dirty="0"/>
              <a:t> in the </a:t>
            </a:r>
            <a:r>
              <a:rPr lang="it-IT" dirty="0" err="1"/>
              <a:t>form</a:t>
            </a:r>
            <a:r>
              <a:rPr lang="it-IT" dirty="0"/>
              <a:t> of </a:t>
            </a:r>
            <a:r>
              <a:rPr lang="it-IT" dirty="0" err="1"/>
              <a:t>allegory</a:t>
            </a:r>
            <a:r>
              <a:rPr lang="it-IT" dirty="0"/>
              <a:t>. </a:t>
            </a:r>
            <a:r>
              <a:rPr lang="it-IT" dirty="0" err="1"/>
              <a:t>It</a:t>
            </a:r>
            <a:r>
              <a:rPr lang="it-IT" dirty="0"/>
              <a:t> starts with the </a:t>
            </a:r>
            <a:r>
              <a:rPr lang="it-IT" dirty="0" err="1"/>
              <a:t>rebellion</a:t>
            </a:r>
            <a:r>
              <a:rPr lang="it-IT" dirty="0"/>
              <a:t> of the </a:t>
            </a:r>
            <a:r>
              <a:rPr lang="it-IT" dirty="0" err="1"/>
              <a:t>animals</a:t>
            </a:r>
            <a:r>
              <a:rPr lang="it-IT" dirty="0"/>
              <a:t> of a farm </a:t>
            </a:r>
            <a:r>
              <a:rPr lang="it-IT" dirty="0" err="1"/>
              <a:t>because</a:t>
            </a:r>
            <a:r>
              <a:rPr lang="it-IT" dirty="0"/>
              <a:t> of the oppressive </a:t>
            </a:r>
            <a:r>
              <a:rPr lang="it-IT" dirty="0" err="1"/>
              <a:t>conditions</a:t>
            </a:r>
            <a:r>
              <a:rPr lang="it-IT" dirty="0"/>
              <a:t> </a:t>
            </a:r>
            <a:r>
              <a:rPr lang="it-IT" dirty="0" err="1"/>
              <a:t>imposed</a:t>
            </a:r>
            <a:r>
              <a:rPr lang="it-IT" dirty="0"/>
              <a:t> by the farmer: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pigs</a:t>
            </a:r>
            <a:r>
              <a:rPr lang="it-IT" dirty="0"/>
              <a:t>, </a:t>
            </a:r>
            <a:r>
              <a:rPr lang="it-IT" dirty="0" err="1"/>
              <a:t>Snowball</a:t>
            </a:r>
            <a:r>
              <a:rPr lang="it-IT" dirty="0"/>
              <a:t> and Napoleon, lead the </a:t>
            </a:r>
            <a:r>
              <a:rPr lang="it-IT" dirty="0" err="1"/>
              <a:t>revolt</a:t>
            </a:r>
            <a:r>
              <a:rPr lang="it-IT" dirty="0"/>
              <a:t>. </a:t>
            </a:r>
          </a:p>
          <a:p>
            <a:r>
              <a:rPr lang="it-IT" dirty="0" err="1"/>
              <a:t>However</a:t>
            </a:r>
            <a:r>
              <a:rPr lang="it-IT" dirty="0"/>
              <a:t>, after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win</a:t>
            </a:r>
            <a:r>
              <a:rPr lang="it-IT" dirty="0"/>
              <a:t> and the farmer </a:t>
            </a:r>
            <a:r>
              <a:rPr lang="it-IT" dirty="0" err="1"/>
              <a:t>leaves</a:t>
            </a:r>
            <a:r>
              <a:rPr lang="it-IT" dirty="0"/>
              <a:t> the farm, </a:t>
            </a:r>
            <a:r>
              <a:rPr lang="it-IT" dirty="0" err="1"/>
              <a:t>their</a:t>
            </a:r>
            <a:r>
              <a:rPr lang="it-IT" dirty="0"/>
              <a:t> government turns </a:t>
            </a:r>
            <a:r>
              <a:rPr lang="it-IT" dirty="0" err="1"/>
              <a:t>into</a:t>
            </a:r>
            <a:r>
              <a:rPr lang="it-IT" dirty="0"/>
              <a:t> a more </a:t>
            </a:r>
            <a:r>
              <a:rPr lang="it-IT" dirty="0" err="1"/>
              <a:t>tyrannical</a:t>
            </a:r>
            <a:r>
              <a:rPr lang="it-IT" dirty="0"/>
              <a:t> rule </a:t>
            </a:r>
            <a:r>
              <a:rPr lang="it-IT" dirty="0" err="1"/>
              <a:t>than</a:t>
            </a:r>
            <a:r>
              <a:rPr lang="it-IT" dirty="0"/>
              <a:t> the one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before</a:t>
            </a:r>
            <a:r>
              <a:rPr lang="it-IT" dirty="0"/>
              <a:t>. </a:t>
            </a:r>
          </a:p>
          <a:p>
            <a:r>
              <a:rPr lang="it-IT" dirty="0"/>
              <a:t>Napoleon </a:t>
            </a:r>
            <a:r>
              <a:rPr lang="it-IT" dirty="0" err="1"/>
              <a:t>remains</a:t>
            </a:r>
            <a:r>
              <a:rPr lang="it-IT" dirty="0"/>
              <a:t> the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ruler</a:t>
            </a:r>
            <a:r>
              <a:rPr lang="it-IT" dirty="0"/>
              <a:t> after a </a:t>
            </a:r>
            <a:r>
              <a:rPr lang="it-IT" dirty="0" err="1"/>
              <a:t>period</a:t>
            </a:r>
            <a:r>
              <a:rPr lang="it-IT" dirty="0"/>
              <a:t> of </a:t>
            </a:r>
            <a:r>
              <a:rPr lang="it-IT" dirty="0" err="1"/>
              <a:t>terror</a:t>
            </a:r>
            <a:r>
              <a:rPr lang="it-IT" dirty="0"/>
              <a:t>,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rebelled</a:t>
            </a:r>
            <a:r>
              <a:rPr lang="it-IT" dirty="0"/>
              <a:t> </a:t>
            </a:r>
            <a:r>
              <a:rPr lang="it-IT" dirty="0" err="1"/>
              <a:t>were</a:t>
            </a:r>
            <a:r>
              <a:rPr lang="it-IT" dirty="0"/>
              <a:t> </a:t>
            </a:r>
            <a:r>
              <a:rPr lang="it-IT" dirty="0" err="1"/>
              <a:t>excluded</a:t>
            </a:r>
            <a:r>
              <a:rPr lang="it-IT" dirty="0"/>
              <a:t> from the group or </a:t>
            </a:r>
            <a:r>
              <a:rPr lang="it-IT" dirty="0" err="1"/>
              <a:t>sentenced</a:t>
            </a:r>
            <a:r>
              <a:rPr lang="it-IT" dirty="0"/>
              <a:t> to </a:t>
            </a:r>
            <a:r>
              <a:rPr lang="it-IT" dirty="0" err="1"/>
              <a:t>death</a:t>
            </a:r>
            <a:endParaRPr lang="it-IT" dirty="0"/>
          </a:p>
          <a:p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established</a:t>
            </a:r>
            <a:r>
              <a:rPr lang="it-IT" dirty="0"/>
              <a:t> 7 rules with the </a:t>
            </a:r>
            <a:r>
              <a:rPr lang="it-IT" dirty="0" err="1"/>
              <a:t>revolution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these</a:t>
            </a:r>
            <a:r>
              <a:rPr lang="it-IT" dirty="0"/>
              <a:t> rules </a:t>
            </a:r>
            <a:r>
              <a:rPr lang="it-IT" dirty="0" err="1"/>
              <a:t>were</a:t>
            </a:r>
            <a:r>
              <a:rPr lang="it-IT" dirty="0"/>
              <a:t> </a:t>
            </a:r>
            <a:r>
              <a:rPr lang="it-IT" dirty="0" err="1"/>
              <a:t>secretly</a:t>
            </a:r>
            <a:r>
              <a:rPr lang="it-IT" dirty="0"/>
              <a:t> </a:t>
            </a:r>
            <a:r>
              <a:rPr lang="it-IT" dirty="0" err="1"/>
              <a:t>changed</a:t>
            </a:r>
            <a:r>
              <a:rPr lang="it-IT" dirty="0"/>
              <a:t> in time and </a:t>
            </a:r>
            <a:r>
              <a:rPr lang="it-IT" dirty="0" err="1"/>
              <a:t>finally</a:t>
            </a:r>
            <a:r>
              <a:rPr lang="it-IT" dirty="0"/>
              <a:t> </a:t>
            </a:r>
            <a:r>
              <a:rPr lang="it-IT" dirty="0" err="1"/>
              <a:t>reach</a:t>
            </a:r>
            <a:r>
              <a:rPr lang="it-IT" dirty="0"/>
              <a:t> a </a:t>
            </a:r>
            <a:r>
              <a:rPr lang="it-IT" dirty="0" err="1"/>
              <a:t>meaning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the opposite of the </a:t>
            </a:r>
            <a:r>
              <a:rPr lang="it-IT" dirty="0" err="1"/>
              <a:t>original</a:t>
            </a:r>
            <a:r>
              <a:rPr lang="it-IT" dirty="0"/>
              <a:t> one.</a:t>
            </a:r>
          </a:p>
          <a:p>
            <a:r>
              <a:rPr lang="it-IT" dirty="0"/>
              <a:t>At the end of the story, the </a:t>
            </a:r>
            <a:r>
              <a:rPr lang="it-IT" dirty="0" err="1"/>
              <a:t>pigs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so </a:t>
            </a:r>
            <a:r>
              <a:rPr lang="it-IT" dirty="0" err="1"/>
              <a:t>many</a:t>
            </a:r>
            <a:r>
              <a:rPr lang="it-IT" dirty="0"/>
              <a:t> negative features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are just like </a:t>
            </a:r>
            <a:r>
              <a:rPr lang="it-IT" dirty="0" err="1"/>
              <a:t>humans</a:t>
            </a:r>
            <a:r>
              <a:rPr lang="it-IT" dirty="0"/>
              <a:t>.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most</a:t>
            </a:r>
            <a:r>
              <a:rPr lang="it-IT" dirty="0"/>
              <a:t> </a:t>
            </a:r>
            <a:r>
              <a:rPr lang="it-IT" dirty="0" err="1"/>
              <a:t>important</a:t>
            </a:r>
            <a:r>
              <a:rPr lang="it-IT" dirty="0"/>
              <a:t> </a:t>
            </a:r>
            <a:r>
              <a:rPr lang="it-IT" dirty="0" err="1"/>
              <a:t>commandment</a:t>
            </a:r>
            <a:r>
              <a:rPr lang="it-IT" dirty="0"/>
              <a:t>, «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animals</a:t>
            </a:r>
            <a:r>
              <a:rPr lang="it-IT" dirty="0"/>
              <a:t> are </a:t>
            </a:r>
            <a:r>
              <a:rPr lang="it-IT" dirty="0" err="1"/>
              <a:t>equal</a:t>
            </a:r>
            <a:r>
              <a:rPr lang="it-IT" dirty="0"/>
              <a:t>»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become</a:t>
            </a:r>
            <a:r>
              <a:rPr lang="it-IT" dirty="0"/>
              <a:t> «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animals</a:t>
            </a:r>
            <a:r>
              <a:rPr lang="it-IT" dirty="0"/>
              <a:t> are </a:t>
            </a:r>
            <a:r>
              <a:rPr lang="it-IT" dirty="0" err="1"/>
              <a:t>equal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some </a:t>
            </a:r>
            <a:r>
              <a:rPr lang="it-IT" dirty="0" err="1"/>
              <a:t>animals</a:t>
            </a:r>
            <a:r>
              <a:rPr lang="it-IT" dirty="0"/>
              <a:t> are more </a:t>
            </a:r>
            <a:r>
              <a:rPr lang="it-IT" dirty="0" err="1"/>
              <a:t>equal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others</a:t>
            </a:r>
            <a:r>
              <a:rPr lang="it-IT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3825732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F559FC0-5C45-4AA7-A202-7012BD670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Interpretations</a:t>
            </a:r>
            <a:r>
              <a:rPr lang="it-IT" dirty="0"/>
              <a:t> of «Animal farm»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290F94A-53DB-48F3-943D-44EBE39839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3339" y="1728216"/>
            <a:ext cx="11198087" cy="5129784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AutoNum type="arabicParenR"/>
            </a:pPr>
            <a:r>
              <a:rPr lang="it-IT" dirty="0" err="1">
                <a:solidFill>
                  <a:srgbClr val="C00000"/>
                </a:solidFill>
              </a:rPr>
              <a:t>It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is</a:t>
            </a:r>
            <a:r>
              <a:rPr lang="it-IT" dirty="0">
                <a:solidFill>
                  <a:srgbClr val="C00000"/>
                </a:solidFill>
              </a:rPr>
              <a:t> an </a:t>
            </a:r>
            <a:r>
              <a:rPr lang="it-IT" dirty="0" err="1">
                <a:solidFill>
                  <a:srgbClr val="C00000"/>
                </a:solidFill>
              </a:rPr>
              <a:t>allegory</a:t>
            </a:r>
            <a:r>
              <a:rPr lang="it-IT" dirty="0">
                <a:solidFill>
                  <a:srgbClr val="C00000"/>
                </a:solidFill>
              </a:rPr>
              <a:t> of </a:t>
            </a:r>
            <a:r>
              <a:rPr lang="it-IT" dirty="0" err="1">
                <a:solidFill>
                  <a:srgbClr val="C00000"/>
                </a:solidFill>
              </a:rPr>
              <a:t>Communism</a:t>
            </a:r>
            <a:r>
              <a:rPr lang="it-IT" dirty="0">
                <a:solidFill>
                  <a:srgbClr val="C00000"/>
                </a:solidFill>
              </a:rPr>
              <a:t>: </a:t>
            </a:r>
            <a:r>
              <a:rPr lang="it-IT" dirty="0" err="1">
                <a:solidFill>
                  <a:srgbClr val="C00000"/>
                </a:solidFill>
              </a:rPr>
              <a:t>Trotsky</a:t>
            </a:r>
            <a:r>
              <a:rPr lang="it-IT" dirty="0">
                <a:solidFill>
                  <a:srgbClr val="C00000"/>
                </a:solidFill>
              </a:rPr>
              <a:t> and Stalin are </a:t>
            </a:r>
            <a:r>
              <a:rPr lang="it-IT" dirty="0" err="1">
                <a:solidFill>
                  <a:srgbClr val="C00000"/>
                </a:solidFill>
              </a:rPr>
              <a:t>represented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as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Snowball</a:t>
            </a:r>
            <a:r>
              <a:rPr lang="it-IT" dirty="0">
                <a:solidFill>
                  <a:srgbClr val="C00000"/>
                </a:solidFill>
              </a:rPr>
              <a:t> and Napoleon </a:t>
            </a:r>
            <a:r>
              <a:rPr lang="it-IT" dirty="0" err="1">
                <a:solidFill>
                  <a:srgbClr val="C00000"/>
                </a:solidFill>
              </a:rPr>
              <a:t>respectively</a:t>
            </a:r>
            <a:r>
              <a:rPr lang="it-IT" dirty="0">
                <a:solidFill>
                  <a:srgbClr val="C00000"/>
                </a:solidFill>
              </a:rPr>
              <a:t>. </a:t>
            </a:r>
          </a:p>
          <a:p>
            <a:pPr marL="457200" indent="-457200">
              <a:buAutoNum type="arabicParenR"/>
            </a:pPr>
            <a:r>
              <a:rPr lang="it-IT" dirty="0" err="1">
                <a:solidFill>
                  <a:srgbClr val="FF9933"/>
                </a:solidFill>
              </a:rPr>
              <a:t>It’s</a:t>
            </a:r>
            <a:r>
              <a:rPr lang="it-IT" dirty="0">
                <a:solidFill>
                  <a:srgbClr val="FF9933"/>
                </a:solidFill>
              </a:rPr>
              <a:t> </a:t>
            </a:r>
            <a:r>
              <a:rPr lang="it-IT" dirty="0" err="1">
                <a:solidFill>
                  <a:srgbClr val="FF9933"/>
                </a:solidFill>
              </a:rPr>
              <a:t>also</a:t>
            </a:r>
            <a:r>
              <a:rPr lang="it-IT" dirty="0">
                <a:solidFill>
                  <a:srgbClr val="FF9933"/>
                </a:solidFill>
              </a:rPr>
              <a:t> a </a:t>
            </a:r>
            <a:r>
              <a:rPr lang="it-IT" dirty="0" err="1">
                <a:solidFill>
                  <a:srgbClr val="FF9933"/>
                </a:solidFill>
              </a:rPr>
              <a:t>grotesque</a:t>
            </a:r>
            <a:r>
              <a:rPr lang="it-IT" dirty="0">
                <a:solidFill>
                  <a:srgbClr val="FF9933"/>
                </a:solidFill>
              </a:rPr>
              <a:t> </a:t>
            </a:r>
            <a:r>
              <a:rPr lang="it-IT" dirty="0" err="1">
                <a:solidFill>
                  <a:srgbClr val="FF9933"/>
                </a:solidFill>
              </a:rPr>
              <a:t>portrait</a:t>
            </a:r>
            <a:r>
              <a:rPr lang="it-IT" dirty="0">
                <a:solidFill>
                  <a:srgbClr val="FF9933"/>
                </a:solidFill>
              </a:rPr>
              <a:t> of the Soviet social system from 1917 to the Second World War </a:t>
            </a:r>
            <a:r>
              <a:rPr lang="it-IT" dirty="0" err="1">
                <a:solidFill>
                  <a:srgbClr val="FF9933"/>
                </a:solidFill>
              </a:rPr>
              <a:t>which</a:t>
            </a:r>
            <a:r>
              <a:rPr lang="it-IT" dirty="0">
                <a:solidFill>
                  <a:srgbClr val="FF9933"/>
                </a:solidFill>
              </a:rPr>
              <a:t> </a:t>
            </a:r>
            <a:r>
              <a:rPr lang="it-IT" dirty="0" err="1">
                <a:solidFill>
                  <a:srgbClr val="FF9933"/>
                </a:solidFill>
              </a:rPr>
              <a:t>denounces</a:t>
            </a:r>
            <a:r>
              <a:rPr lang="it-IT" dirty="0">
                <a:solidFill>
                  <a:srgbClr val="FF9933"/>
                </a:solidFill>
              </a:rPr>
              <a:t> </a:t>
            </a:r>
            <a:r>
              <a:rPr lang="it-IT" dirty="0" err="1">
                <a:solidFill>
                  <a:srgbClr val="FF9933"/>
                </a:solidFill>
              </a:rPr>
              <a:t>how</a:t>
            </a:r>
            <a:r>
              <a:rPr lang="it-IT" dirty="0">
                <a:solidFill>
                  <a:srgbClr val="FF9933"/>
                </a:solidFill>
              </a:rPr>
              <a:t> the </a:t>
            </a:r>
            <a:r>
              <a:rPr lang="it-IT" dirty="0" err="1">
                <a:solidFill>
                  <a:srgbClr val="FF9933"/>
                </a:solidFill>
              </a:rPr>
              <a:t>revolution</a:t>
            </a:r>
            <a:r>
              <a:rPr lang="it-IT" dirty="0">
                <a:solidFill>
                  <a:srgbClr val="FF9933"/>
                </a:solidFill>
              </a:rPr>
              <a:t> </a:t>
            </a:r>
            <a:r>
              <a:rPr lang="it-IT" dirty="0" err="1">
                <a:solidFill>
                  <a:srgbClr val="FF9933"/>
                </a:solidFill>
              </a:rPr>
              <a:t>was</a:t>
            </a:r>
            <a:r>
              <a:rPr lang="it-IT" dirty="0">
                <a:solidFill>
                  <a:srgbClr val="FF9933"/>
                </a:solidFill>
              </a:rPr>
              <a:t> a </a:t>
            </a:r>
            <a:r>
              <a:rPr lang="it-IT" dirty="0" err="1">
                <a:solidFill>
                  <a:srgbClr val="FF9933"/>
                </a:solidFill>
              </a:rPr>
              <a:t>lie</a:t>
            </a:r>
            <a:r>
              <a:rPr lang="it-IT" dirty="0">
                <a:solidFill>
                  <a:srgbClr val="FF9933"/>
                </a:solidFill>
              </a:rPr>
              <a:t>.</a:t>
            </a:r>
          </a:p>
          <a:p>
            <a:pPr marL="457200" indent="-457200">
              <a:buAutoNum type="arabicParenR"/>
            </a:pPr>
            <a:r>
              <a:rPr lang="it-IT" dirty="0">
                <a:solidFill>
                  <a:srgbClr val="00B050"/>
                </a:solidFill>
              </a:rPr>
              <a:t>A satire of </a:t>
            </a:r>
            <a:r>
              <a:rPr lang="it-IT" dirty="0" err="1">
                <a:solidFill>
                  <a:srgbClr val="00B050"/>
                </a:solidFill>
              </a:rPr>
              <a:t>dictatorship</a:t>
            </a:r>
            <a:r>
              <a:rPr lang="it-IT" dirty="0">
                <a:solidFill>
                  <a:srgbClr val="00B050"/>
                </a:solidFill>
              </a:rPr>
              <a:t> in general, </a:t>
            </a:r>
            <a:r>
              <a:rPr lang="it-IT" dirty="0" err="1">
                <a:solidFill>
                  <a:srgbClr val="00B050"/>
                </a:solidFill>
              </a:rPr>
              <a:t>not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only</a:t>
            </a:r>
            <a:r>
              <a:rPr lang="it-IT" dirty="0">
                <a:solidFill>
                  <a:srgbClr val="00B050"/>
                </a:solidFill>
              </a:rPr>
              <a:t> in Russia, to </a:t>
            </a:r>
            <a:r>
              <a:rPr lang="it-IT" dirty="0" err="1">
                <a:solidFill>
                  <a:srgbClr val="00B050"/>
                </a:solidFill>
              </a:rPr>
              <a:t>reveal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how</a:t>
            </a:r>
            <a:r>
              <a:rPr lang="it-IT" dirty="0">
                <a:solidFill>
                  <a:srgbClr val="00B050"/>
                </a:solidFill>
              </a:rPr>
              <a:t> the desire of power </a:t>
            </a:r>
            <a:r>
              <a:rPr lang="it-IT" dirty="0" err="1">
                <a:solidFill>
                  <a:srgbClr val="00B050"/>
                </a:solidFill>
              </a:rPr>
              <a:t>could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corrupt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all</a:t>
            </a:r>
            <a:r>
              <a:rPr lang="it-IT" dirty="0">
                <a:solidFill>
                  <a:srgbClr val="00B050"/>
                </a:solidFill>
              </a:rPr>
              <a:t> </a:t>
            </a:r>
            <a:r>
              <a:rPr lang="it-IT" dirty="0" err="1">
                <a:solidFill>
                  <a:srgbClr val="00B050"/>
                </a:solidFill>
              </a:rPr>
              <a:t>humankind</a:t>
            </a:r>
            <a:endParaRPr lang="it-IT" dirty="0">
              <a:solidFill>
                <a:srgbClr val="00B050"/>
              </a:solidFill>
            </a:endParaRPr>
          </a:p>
          <a:p>
            <a:pPr marL="457200" indent="-457200">
              <a:buAutoNum type="arabicParenR"/>
            </a:pPr>
            <a:r>
              <a:rPr lang="it-IT" dirty="0">
                <a:solidFill>
                  <a:schemeClr val="accent6"/>
                </a:solidFill>
              </a:rPr>
              <a:t>An </a:t>
            </a:r>
            <a:r>
              <a:rPr lang="it-IT" dirty="0" err="1">
                <a:solidFill>
                  <a:schemeClr val="accent6"/>
                </a:solidFill>
              </a:rPr>
              <a:t>attack</a:t>
            </a:r>
            <a:r>
              <a:rPr lang="it-IT" dirty="0">
                <a:solidFill>
                  <a:schemeClr val="accent6"/>
                </a:solidFill>
              </a:rPr>
              <a:t> </a:t>
            </a:r>
            <a:r>
              <a:rPr lang="it-IT" dirty="0" err="1">
                <a:solidFill>
                  <a:schemeClr val="accent6"/>
                </a:solidFill>
              </a:rPr>
              <a:t>against</a:t>
            </a:r>
            <a:r>
              <a:rPr lang="it-IT" dirty="0">
                <a:solidFill>
                  <a:schemeClr val="accent6"/>
                </a:solidFill>
              </a:rPr>
              <a:t> the </a:t>
            </a:r>
            <a:r>
              <a:rPr lang="it-IT" dirty="0" err="1">
                <a:solidFill>
                  <a:schemeClr val="accent6"/>
                </a:solidFill>
              </a:rPr>
              <a:t>socio-economic</a:t>
            </a:r>
            <a:r>
              <a:rPr lang="it-IT" dirty="0">
                <a:solidFill>
                  <a:schemeClr val="accent6"/>
                </a:solidFill>
              </a:rPr>
              <a:t> exploitation of human </a:t>
            </a:r>
            <a:r>
              <a:rPr lang="it-IT" dirty="0" err="1">
                <a:solidFill>
                  <a:schemeClr val="accent6"/>
                </a:solidFill>
              </a:rPr>
              <a:t>beings</a:t>
            </a:r>
            <a:r>
              <a:rPr lang="it-IT" dirty="0">
                <a:solidFill>
                  <a:schemeClr val="accent6"/>
                </a:solidFill>
              </a:rPr>
              <a:t>.</a:t>
            </a:r>
          </a:p>
          <a:p>
            <a:pPr marL="0" indent="0">
              <a:buNone/>
            </a:pPr>
            <a:r>
              <a:rPr lang="it-IT" dirty="0"/>
              <a:t>The </a:t>
            </a:r>
            <a:r>
              <a:rPr lang="it-IT" dirty="0" err="1"/>
              <a:t>animals</a:t>
            </a:r>
            <a:r>
              <a:rPr lang="it-IT" dirty="0"/>
              <a:t>’ </a:t>
            </a:r>
            <a:r>
              <a:rPr lang="it-IT" dirty="0" err="1"/>
              <a:t>rebellion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the farmer </a:t>
            </a:r>
            <a:r>
              <a:rPr lang="it-IT" dirty="0" err="1"/>
              <a:t>represents</a:t>
            </a:r>
            <a:r>
              <a:rPr lang="it-IT" dirty="0"/>
              <a:t> the </a:t>
            </a:r>
            <a:r>
              <a:rPr lang="it-IT" dirty="0" err="1"/>
              <a:t>revolution</a:t>
            </a:r>
            <a:r>
              <a:rPr lang="it-IT" dirty="0"/>
              <a:t> of the Russian people to the </a:t>
            </a:r>
            <a:r>
              <a:rPr lang="it-IT" dirty="0" err="1"/>
              <a:t>capitalists</a:t>
            </a:r>
            <a:r>
              <a:rPr lang="it-IT" dirty="0"/>
              <a:t> (the Russian </a:t>
            </a:r>
            <a:r>
              <a:rPr lang="it-IT" dirty="0" err="1"/>
              <a:t>revolution</a:t>
            </a:r>
            <a:r>
              <a:rPr lang="it-IT" dirty="0"/>
              <a:t> in 1917). </a:t>
            </a:r>
          </a:p>
          <a:p>
            <a:pPr marL="0" indent="0">
              <a:buNone/>
            </a:pPr>
            <a:r>
              <a:rPr lang="it-IT" dirty="0"/>
              <a:t>The </a:t>
            </a:r>
            <a:r>
              <a:rPr lang="it-IT" dirty="0" err="1"/>
              <a:t>two</a:t>
            </a:r>
            <a:r>
              <a:rPr lang="it-IT" dirty="0"/>
              <a:t> leaders, </a:t>
            </a:r>
            <a:r>
              <a:rPr lang="it-IT" b="1" dirty="0">
                <a:solidFill>
                  <a:srgbClr val="FF0000"/>
                </a:solidFill>
              </a:rPr>
              <a:t>Napoleon </a:t>
            </a:r>
            <a:r>
              <a:rPr lang="it-IT" b="1" dirty="0" err="1">
                <a:solidFill>
                  <a:srgbClr val="00B0F0"/>
                </a:solidFill>
              </a:rPr>
              <a:t>Snowball</a:t>
            </a:r>
            <a:r>
              <a:rPr lang="it-IT" dirty="0"/>
              <a:t> and, start </a:t>
            </a:r>
            <a:r>
              <a:rPr lang="it-IT" dirty="0" err="1"/>
              <a:t>being</a:t>
            </a:r>
            <a:r>
              <a:rPr lang="it-IT" dirty="0"/>
              <a:t> in </a:t>
            </a:r>
            <a:r>
              <a:rPr lang="it-IT" dirty="0" err="1"/>
              <a:t>conflict</a:t>
            </a:r>
            <a:r>
              <a:rPr lang="it-IT" dirty="0"/>
              <a:t>, just like </a:t>
            </a:r>
            <a:r>
              <a:rPr lang="it-IT" b="1" dirty="0">
                <a:solidFill>
                  <a:srgbClr val="00B0F0"/>
                </a:solidFill>
              </a:rPr>
              <a:t>Stalin</a:t>
            </a:r>
            <a:r>
              <a:rPr lang="it-IT" dirty="0"/>
              <a:t>,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wanted</a:t>
            </a:r>
            <a:r>
              <a:rPr lang="it-IT" dirty="0"/>
              <a:t> </a:t>
            </a:r>
            <a:r>
              <a:rPr lang="it-IT" dirty="0" err="1"/>
              <a:t>continual</a:t>
            </a:r>
            <a:r>
              <a:rPr lang="it-IT" dirty="0"/>
              <a:t> </a:t>
            </a:r>
            <a:r>
              <a:rPr lang="it-IT" dirty="0" err="1"/>
              <a:t>revolution</a:t>
            </a:r>
            <a:r>
              <a:rPr lang="it-IT" dirty="0"/>
              <a:t> and </a:t>
            </a:r>
            <a:r>
              <a:rPr lang="it-IT" b="1" dirty="0" err="1">
                <a:solidFill>
                  <a:srgbClr val="FF0000"/>
                </a:solidFill>
              </a:rPr>
              <a:t>Trotsky</a:t>
            </a:r>
            <a:r>
              <a:rPr lang="it-IT" dirty="0"/>
              <a:t>,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wanted</a:t>
            </a:r>
            <a:r>
              <a:rPr lang="it-IT" dirty="0"/>
              <a:t> to concentrate on </a:t>
            </a:r>
            <a:r>
              <a:rPr lang="it-IT" dirty="0" err="1"/>
              <a:t>industralising</a:t>
            </a:r>
            <a:r>
              <a:rPr lang="it-IT" dirty="0"/>
              <a:t> society </a:t>
            </a:r>
            <a:r>
              <a:rPr lang="it-IT" dirty="0" err="1"/>
              <a:t>before</a:t>
            </a:r>
            <a:r>
              <a:rPr lang="it-IT" dirty="0"/>
              <a:t> </a:t>
            </a:r>
            <a:r>
              <a:rPr lang="it-IT" dirty="0" err="1"/>
              <a:t>spreading</a:t>
            </a:r>
            <a:r>
              <a:rPr lang="it-IT" dirty="0"/>
              <a:t> </a:t>
            </a:r>
            <a:r>
              <a:rPr lang="it-IT" dirty="0" err="1"/>
              <a:t>Communism</a:t>
            </a:r>
            <a:r>
              <a:rPr lang="it-IT" dirty="0"/>
              <a:t> out of the Soviet Union. </a:t>
            </a:r>
          </a:p>
          <a:p>
            <a:pPr marL="0" indent="0">
              <a:buNone/>
            </a:pPr>
            <a:r>
              <a:rPr lang="it-IT" dirty="0"/>
              <a:t>The Committees </a:t>
            </a:r>
            <a:r>
              <a:rPr lang="it-IT" dirty="0" err="1"/>
              <a:t>created</a:t>
            </a:r>
            <a:r>
              <a:rPr lang="it-IT" dirty="0"/>
              <a:t> by </a:t>
            </a:r>
            <a:r>
              <a:rPr lang="it-IT" dirty="0" err="1">
                <a:solidFill>
                  <a:srgbClr val="00B0F0"/>
                </a:solidFill>
              </a:rPr>
              <a:t>Snowball</a:t>
            </a:r>
            <a:r>
              <a:rPr lang="it-IT" dirty="0"/>
              <a:t> </a:t>
            </a:r>
            <a:r>
              <a:rPr lang="it-IT" dirty="0" err="1"/>
              <a:t>represent</a:t>
            </a:r>
            <a:r>
              <a:rPr lang="it-IT" dirty="0"/>
              <a:t> the </a:t>
            </a:r>
            <a:r>
              <a:rPr lang="it-IT" dirty="0" err="1"/>
              <a:t>Politbureau</a:t>
            </a:r>
            <a:r>
              <a:rPr lang="it-IT" dirty="0"/>
              <a:t> led by </a:t>
            </a:r>
            <a:r>
              <a:rPr lang="it-IT" dirty="0" err="1">
                <a:solidFill>
                  <a:srgbClr val="00B0F0"/>
                </a:solidFill>
              </a:rPr>
              <a:t>Trotsky</a:t>
            </a:r>
            <a:r>
              <a:rPr lang="it-IT" dirty="0"/>
              <a:t>. </a:t>
            </a:r>
          </a:p>
          <a:p>
            <a:pPr marL="0" indent="0">
              <a:buNone/>
            </a:pPr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dirty="0" err="1"/>
              <a:t>dictatorship</a:t>
            </a:r>
            <a:r>
              <a:rPr lang="it-IT" dirty="0"/>
              <a:t> </a:t>
            </a:r>
            <a:r>
              <a:rPr lang="it-IT" dirty="0" err="1"/>
              <a:t>continues</a:t>
            </a:r>
            <a:r>
              <a:rPr lang="it-IT" dirty="0"/>
              <a:t>, more and more </a:t>
            </a:r>
            <a:r>
              <a:rPr lang="it-IT" dirty="0" err="1"/>
              <a:t>animals</a:t>
            </a:r>
            <a:r>
              <a:rPr lang="it-IT" dirty="0"/>
              <a:t> are </a:t>
            </a:r>
            <a:r>
              <a:rPr lang="it-IT" dirty="0" err="1"/>
              <a:t>tortured</a:t>
            </a:r>
            <a:r>
              <a:rPr lang="it-IT" dirty="0"/>
              <a:t> and </a:t>
            </a:r>
            <a:r>
              <a:rPr lang="it-IT" dirty="0" err="1"/>
              <a:t>killed</a:t>
            </a:r>
            <a:r>
              <a:rPr lang="it-IT" dirty="0"/>
              <a:t>.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represents</a:t>
            </a:r>
            <a:r>
              <a:rPr lang="it-IT" dirty="0"/>
              <a:t> </a:t>
            </a:r>
            <a:r>
              <a:rPr lang="it-IT" dirty="0" err="1">
                <a:solidFill>
                  <a:srgbClr val="FF0000"/>
                </a:solidFill>
              </a:rPr>
              <a:t>Stalin’s</a:t>
            </a:r>
            <a:r>
              <a:rPr lang="it-IT" dirty="0"/>
              <a:t> </a:t>
            </a:r>
            <a:r>
              <a:rPr lang="it-IT" dirty="0" err="1"/>
              <a:t>purges</a:t>
            </a:r>
            <a:r>
              <a:rPr lang="it-IT" dirty="0"/>
              <a:t> and </a:t>
            </a:r>
            <a:r>
              <a:rPr lang="it-IT" dirty="0" err="1"/>
              <a:t>deportation</a:t>
            </a:r>
            <a:r>
              <a:rPr lang="it-IT" dirty="0"/>
              <a:t> of </a:t>
            </a:r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opponents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1680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D57635C-66A6-4872-ABF2-3BB8932B3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Style of «Animal farm»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95C790D-475A-40FC-8F16-867A7A69F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/>
              <a:t>In «</a:t>
            </a:r>
            <a:r>
              <a:rPr lang="it-IT" i="1" dirty="0"/>
              <a:t>Animal farm</a:t>
            </a:r>
            <a:r>
              <a:rPr lang="it-IT" dirty="0"/>
              <a:t>» Orwell </a:t>
            </a:r>
            <a:r>
              <a:rPr lang="it-IT" dirty="0" err="1"/>
              <a:t>tried</a:t>
            </a:r>
            <a:r>
              <a:rPr lang="it-IT" dirty="0"/>
              <a:t> for the first time to fuse </a:t>
            </a:r>
            <a:r>
              <a:rPr lang="it-IT" dirty="0" err="1"/>
              <a:t>political</a:t>
            </a:r>
            <a:r>
              <a:rPr lang="it-IT" dirty="0"/>
              <a:t> and </a:t>
            </a:r>
            <a:r>
              <a:rPr lang="it-IT" dirty="0" err="1"/>
              <a:t>artistic</a:t>
            </a:r>
            <a:r>
              <a:rPr lang="it-IT" dirty="0"/>
              <a:t> </a:t>
            </a:r>
            <a:r>
              <a:rPr lang="it-IT" dirty="0" err="1"/>
              <a:t>purposes</a:t>
            </a:r>
            <a:r>
              <a:rPr lang="it-IT" dirty="0"/>
              <a:t>. </a:t>
            </a:r>
          </a:p>
          <a:p>
            <a:r>
              <a:rPr lang="it-IT" dirty="0"/>
              <a:t>In the </a:t>
            </a:r>
            <a:r>
              <a:rPr lang="it-IT" dirty="0" err="1"/>
              <a:t>preface</a:t>
            </a:r>
            <a:r>
              <a:rPr lang="it-IT" dirty="0"/>
              <a:t> to the </a:t>
            </a:r>
            <a:r>
              <a:rPr lang="it-IT" dirty="0" err="1"/>
              <a:t>Ukrainian</a:t>
            </a:r>
            <a:r>
              <a:rPr lang="it-IT" dirty="0"/>
              <a:t> </a:t>
            </a:r>
            <a:r>
              <a:rPr lang="it-IT" dirty="0" err="1"/>
              <a:t>edition</a:t>
            </a:r>
            <a:r>
              <a:rPr lang="it-IT" dirty="0"/>
              <a:t>, </a:t>
            </a:r>
            <a:r>
              <a:rPr lang="it-IT" dirty="0" err="1"/>
              <a:t>published</a:t>
            </a:r>
            <a:r>
              <a:rPr lang="it-IT" dirty="0"/>
              <a:t> in 1947, he </a:t>
            </a:r>
            <a:r>
              <a:rPr lang="it-IT" dirty="0" err="1"/>
              <a:t>said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he </a:t>
            </a:r>
            <a:r>
              <a:rPr lang="it-IT" dirty="0" err="1"/>
              <a:t>wrote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in a </a:t>
            </a:r>
            <a:r>
              <a:rPr lang="it-IT" dirty="0" err="1"/>
              <a:t>simple</a:t>
            </a:r>
            <a:r>
              <a:rPr lang="it-IT" dirty="0"/>
              <a:t> </a:t>
            </a:r>
            <a:r>
              <a:rPr lang="it-IT" dirty="0" err="1"/>
              <a:t>language</a:t>
            </a:r>
            <a:r>
              <a:rPr lang="it-IT" dirty="0"/>
              <a:t> </a:t>
            </a:r>
            <a:r>
              <a:rPr lang="it-IT" dirty="0" err="1"/>
              <a:t>because</a:t>
            </a:r>
            <a:r>
              <a:rPr lang="it-IT" dirty="0"/>
              <a:t> he </a:t>
            </a:r>
            <a:r>
              <a:rPr lang="it-IT" dirty="0" err="1"/>
              <a:t>wanted</a:t>
            </a:r>
            <a:r>
              <a:rPr lang="it-IT" dirty="0"/>
              <a:t> to tell English people </a:t>
            </a:r>
            <a:r>
              <a:rPr lang="it-IT" dirty="0" err="1"/>
              <a:t>what</a:t>
            </a:r>
            <a:r>
              <a:rPr lang="it-IT" dirty="0"/>
              <a:t> a </a:t>
            </a:r>
            <a:r>
              <a:rPr lang="it-IT" dirty="0" err="1"/>
              <a:t>totalitarian</a:t>
            </a:r>
            <a:r>
              <a:rPr lang="it-IT" dirty="0"/>
              <a:t> system </a:t>
            </a:r>
            <a:r>
              <a:rPr lang="it-IT" dirty="0" err="1"/>
              <a:t>was</a:t>
            </a:r>
            <a:r>
              <a:rPr lang="it-IT" dirty="0"/>
              <a:t> like. His </a:t>
            </a:r>
            <a:r>
              <a:rPr lang="it-IT" dirty="0" err="1"/>
              <a:t>experience</a:t>
            </a:r>
            <a:r>
              <a:rPr lang="it-IT" dirty="0"/>
              <a:t> in </a:t>
            </a:r>
            <a:r>
              <a:rPr lang="it-IT" dirty="0" err="1"/>
              <a:t>Spain</a:t>
            </a:r>
            <a:r>
              <a:rPr lang="it-IT" dirty="0"/>
              <a:t> </a:t>
            </a:r>
            <a:r>
              <a:rPr lang="it-IT" dirty="0" err="1"/>
              <a:t>had</a:t>
            </a:r>
            <a:r>
              <a:rPr lang="it-IT" dirty="0"/>
              <a:t> </a:t>
            </a:r>
            <a:r>
              <a:rPr lang="it-IT" dirty="0" err="1"/>
              <a:t>shown</a:t>
            </a:r>
            <a:r>
              <a:rPr lang="it-IT" dirty="0"/>
              <a:t> </a:t>
            </a:r>
            <a:r>
              <a:rPr lang="it-IT" dirty="0" err="1"/>
              <a:t>him</a:t>
            </a:r>
            <a:r>
              <a:rPr lang="it-IT" dirty="0"/>
              <a:t> </a:t>
            </a:r>
            <a:r>
              <a:rPr lang="it-IT" dirty="0" err="1"/>
              <a:t>how</a:t>
            </a:r>
            <a:r>
              <a:rPr lang="it-IT" dirty="0"/>
              <a:t> </a:t>
            </a:r>
            <a:r>
              <a:rPr lang="it-IT" dirty="0" err="1"/>
              <a:t>totalitarian</a:t>
            </a:r>
            <a:r>
              <a:rPr lang="it-IT" dirty="0"/>
              <a:t> propaganda </a:t>
            </a:r>
            <a:r>
              <a:rPr lang="it-IT" dirty="0" err="1"/>
              <a:t>could</a:t>
            </a:r>
            <a:r>
              <a:rPr lang="it-IT" dirty="0"/>
              <a:t> control the life of people in </a:t>
            </a:r>
            <a:r>
              <a:rPr lang="it-IT" dirty="0" err="1"/>
              <a:t>democratic</a:t>
            </a:r>
            <a:r>
              <a:rPr lang="it-IT" dirty="0"/>
              <a:t> countries. </a:t>
            </a:r>
          </a:p>
          <a:p>
            <a:r>
              <a:rPr lang="it-IT" dirty="0"/>
              <a:t>The </a:t>
            </a:r>
            <a:r>
              <a:rPr lang="it-IT" dirty="0" err="1"/>
              <a:t>linguistic</a:t>
            </a:r>
            <a:r>
              <a:rPr lang="it-IT" dirty="0"/>
              <a:t> </a:t>
            </a:r>
            <a:r>
              <a:rPr lang="it-IT" dirty="0" err="1"/>
              <a:t>changes</a:t>
            </a:r>
            <a:r>
              <a:rPr lang="it-IT" dirty="0"/>
              <a:t> in the </a:t>
            </a:r>
            <a:r>
              <a:rPr lang="it-IT" dirty="0" err="1"/>
              <a:t>animals</a:t>
            </a:r>
            <a:r>
              <a:rPr lang="it-IT" dirty="0"/>
              <a:t>’ </a:t>
            </a:r>
            <a:r>
              <a:rPr lang="it-IT" dirty="0" err="1"/>
              <a:t>commandments</a:t>
            </a:r>
            <a:r>
              <a:rPr lang="it-IT" dirty="0"/>
              <a:t> </a:t>
            </a:r>
            <a:r>
              <a:rPr lang="it-IT" dirty="0" err="1"/>
              <a:t>reflects</a:t>
            </a:r>
            <a:r>
              <a:rPr lang="it-IT" dirty="0"/>
              <a:t> a </a:t>
            </a:r>
            <a:r>
              <a:rPr lang="it-IT" dirty="0" err="1"/>
              <a:t>change</a:t>
            </a:r>
            <a:r>
              <a:rPr lang="it-IT" dirty="0"/>
              <a:t> in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meaning</a:t>
            </a:r>
            <a:r>
              <a:rPr lang="it-IT" dirty="0"/>
              <a:t>. For </a:t>
            </a:r>
            <a:r>
              <a:rPr lang="it-IT" dirty="0" err="1"/>
              <a:t>example</a:t>
            </a:r>
            <a:r>
              <a:rPr lang="it-IT" dirty="0"/>
              <a:t>, the </a:t>
            </a:r>
            <a:r>
              <a:rPr lang="it-IT" dirty="0" err="1"/>
              <a:t>commandment</a:t>
            </a:r>
            <a:r>
              <a:rPr lang="it-IT" dirty="0"/>
              <a:t> «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animals</a:t>
            </a:r>
            <a:r>
              <a:rPr lang="it-IT" dirty="0"/>
              <a:t> are </a:t>
            </a:r>
            <a:r>
              <a:rPr lang="it-IT" dirty="0" err="1"/>
              <a:t>equal</a:t>
            </a:r>
            <a:r>
              <a:rPr lang="it-IT" dirty="0"/>
              <a:t>» </a:t>
            </a:r>
            <a:r>
              <a:rPr lang="it-IT" dirty="0" err="1"/>
              <a:t>becomes</a:t>
            </a:r>
            <a:r>
              <a:rPr lang="it-IT" dirty="0"/>
              <a:t> «</a:t>
            </a:r>
            <a:r>
              <a:rPr lang="it-IT" dirty="0" err="1"/>
              <a:t>All</a:t>
            </a:r>
            <a:r>
              <a:rPr lang="it-IT" dirty="0"/>
              <a:t> </a:t>
            </a:r>
            <a:r>
              <a:rPr lang="it-IT" dirty="0" err="1"/>
              <a:t>animals</a:t>
            </a:r>
            <a:r>
              <a:rPr lang="it-IT" dirty="0"/>
              <a:t> are </a:t>
            </a:r>
            <a:r>
              <a:rPr lang="it-IT" dirty="0" err="1"/>
              <a:t>equal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some </a:t>
            </a:r>
            <a:r>
              <a:rPr lang="it-IT" dirty="0" err="1"/>
              <a:t>animals</a:t>
            </a:r>
            <a:r>
              <a:rPr lang="it-IT" dirty="0"/>
              <a:t> are more </a:t>
            </a:r>
            <a:r>
              <a:rPr lang="it-IT" dirty="0" err="1"/>
              <a:t>equal</a:t>
            </a:r>
            <a:r>
              <a:rPr lang="it-IT" dirty="0"/>
              <a:t> </a:t>
            </a:r>
            <a:r>
              <a:rPr lang="it-IT" dirty="0" err="1"/>
              <a:t>than</a:t>
            </a:r>
            <a:r>
              <a:rPr lang="it-IT" dirty="0"/>
              <a:t> </a:t>
            </a:r>
            <a:r>
              <a:rPr lang="it-IT" dirty="0" err="1"/>
              <a:t>others</a:t>
            </a:r>
            <a:r>
              <a:rPr lang="it-IT" dirty="0"/>
              <a:t>».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an </a:t>
            </a:r>
            <a:r>
              <a:rPr lang="it-IT" dirty="0" err="1"/>
              <a:t>example</a:t>
            </a:r>
            <a:r>
              <a:rPr lang="it-IT" dirty="0"/>
              <a:t> of </a:t>
            </a:r>
            <a:r>
              <a:rPr lang="it-IT" b="1" dirty="0">
                <a:solidFill>
                  <a:srgbClr val="FF9933"/>
                </a:solidFill>
              </a:rPr>
              <a:t>DOUBLETHINKING</a:t>
            </a:r>
            <a:r>
              <a:rPr lang="it-IT" dirty="0"/>
              <a:t>, the use of </a:t>
            </a:r>
            <a:r>
              <a:rPr lang="it-IT" dirty="0" err="1"/>
              <a:t>language</a:t>
            </a:r>
            <a:r>
              <a:rPr lang="it-IT" dirty="0"/>
              <a:t> to </a:t>
            </a:r>
            <a:r>
              <a:rPr lang="it-IT" dirty="0" err="1"/>
              <a:t>present</a:t>
            </a:r>
            <a:r>
              <a:rPr lang="it-IT" dirty="0"/>
              <a:t> </a:t>
            </a:r>
            <a:r>
              <a:rPr lang="it-IT" dirty="0" err="1"/>
              <a:t>contradictory</a:t>
            </a:r>
            <a:r>
              <a:rPr lang="it-IT" dirty="0"/>
              <a:t> </a:t>
            </a:r>
            <a:r>
              <a:rPr lang="it-IT" dirty="0" err="1"/>
              <a:t>ideas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valid</a:t>
            </a:r>
            <a:r>
              <a:rPr lang="it-IT" dirty="0"/>
              <a:t>,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used</a:t>
            </a:r>
            <a:r>
              <a:rPr lang="it-IT" dirty="0"/>
              <a:t> in «</a:t>
            </a:r>
            <a:r>
              <a:rPr lang="it-IT" i="1" dirty="0" err="1"/>
              <a:t>Nineteen-Eightyfour</a:t>
            </a:r>
            <a:r>
              <a:rPr lang="it-IT" dirty="0"/>
              <a:t>». </a:t>
            </a:r>
          </a:p>
        </p:txBody>
      </p:sp>
    </p:spTree>
    <p:extLst>
      <p:ext uri="{BB962C8B-B14F-4D97-AF65-F5344CB8AC3E}">
        <p14:creationId xmlns:p14="http://schemas.microsoft.com/office/powerpoint/2010/main" val="3735402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23D4BD-B857-4486-A54A-C4899EB95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710317"/>
          </a:xfrm>
        </p:spPr>
        <p:txBody>
          <a:bodyPr>
            <a:normAutofit/>
          </a:bodyPr>
          <a:lstStyle/>
          <a:p>
            <a:r>
              <a:rPr lang="it-IT" dirty="0"/>
              <a:t>George </a:t>
            </a:r>
            <a:r>
              <a:rPr lang="it-IT" dirty="0" err="1"/>
              <a:t>Orwell’s</a:t>
            </a:r>
            <a:r>
              <a:rPr lang="it-IT" dirty="0"/>
              <a:t> life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8E341F4-D7A1-4E91-AB44-BEF6A3C26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211" y="1583634"/>
            <a:ext cx="11222205" cy="5274366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Eric Arthur Blair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born</a:t>
            </a:r>
            <a:r>
              <a:rPr lang="it-IT" dirty="0"/>
              <a:t> in </a:t>
            </a:r>
            <a:r>
              <a:rPr lang="it-IT" dirty="0" err="1"/>
              <a:t>Bengal</a:t>
            </a:r>
            <a:r>
              <a:rPr lang="it-IT" dirty="0"/>
              <a:t>, India, in </a:t>
            </a:r>
            <a:r>
              <a:rPr lang="it-IT" b="1" dirty="0"/>
              <a:t>1903</a:t>
            </a:r>
            <a:r>
              <a:rPr lang="it-IT" dirty="0"/>
              <a:t>, </a:t>
            </a:r>
            <a:r>
              <a:rPr lang="it-IT" dirty="0" err="1"/>
              <a:t>because</a:t>
            </a:r>
            <a:r>
              <a:rPr lang="it-IT" dirty="0"/>
              <a:t> he </a:t>
            </a:r>
            <a:r>
              <a:rPr lang="it-IT" dirty="0" err="1"/>
              <a:t>was</a:t>
            </a:r>
            <a:r>
              <a:rPr lang="it-IT" dirty="0"/>
              <a:t> the son of a </a:t>
            </a:r>
            <a:r>
              <a:rPr lang="it-IT" dirty="0" err="1"/>
              <a:t>colonial</a:t>
            </a:r>
            <a:r>
              <a:rPr lang="it-IT" dirty="0"/>
              <a:t> </a:t>
            </a:r>
            <a:r>
              <a:rPr lang="it-IT" dirty="0" err="1"/>
              <a:t>official</a:t>
            </a:r>
            <a:r>
              <a:rPr lang="it-IT" dirty="0"/>
              <a:t>. </a:t>
            </a:r>
          </a:p>
          <a:p>
            <a:r>
              <a:rPr lang="it-IT" dirty="0"/>
              <a:t>He </a:t>
            </a:r>
            <a:r>
              <a:rPr lang="it-IT" dirty="0" err="1"/>
              <a:t>returned</a:t>
            </a:r>
            <a:r>
              <a:rPr lang="it-IT" dirty="0"/>
              <a:t> to </a:t>
            </a:r>
            <a:r>
              <a:rPr lang="it-IT" dirty="0" err="1"/>
              <a:t>England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child</a:t>
            </a:r>
            <a:r>
              <a:rPr lang="it-IT" dirty="0"/>
              <a:t> with </a:t>
            </a:r>
            <a:r>
              <a:rPr lang="it-IT" dirty="0" err="1"/>
              <a:t>his</a:t>
            </a:r>
            <a:r>
              <a:rPr lang="it-IT" dirty="0"/>
              <a:t> </a:t>
            </a:r>
            <a:r>
              <a:rPr lang="it-IT" dirty="0" err="1"/>
              <a:t>mother</a:t>
            </a:r>
            <a:r>
              <a:rPr lang="it-IT" dirty="0"/>
              <a:t> and </a:t>
            </a:r>
            <a:r>
              <a:rPr lang="it-IT" dirty="0" err="1"/>
              <a:t>sister</a:t>
            </a:r>
            <a:r>
              <a:rPr lang="it-IT" dirty="0"/>
              <a:t> and he </a:t>
            </a:r>
            <a:r>
              <a:rPr lang="it-IT" dirty="0" err="1"/>
              <a:t>went</a:t>
            </a:r>
            <a:r>
              <a:rPr lang="it-IT" dirty="0"/>
              <a:t> to Eton school. At </a:t>
            </a:r>
            <a:r>
              <a:rPr lang="it-IT" dirty="0" err="1"/>
              <a:t>that</a:t>
            </a:r>
            <a:r>
              <a:rPr lang="it-IT" dirty="0"/>
              <a:t> time, </a:t>
            </a:r>
            <a:r>
              <a:rPr lang="it-IT" dirty="0" err="1"/>
              <a:t>corporal</a:t>
            </a:r>
            <a:r>
              <a:rPr lang="it-IT" dirty="0"/>
              <a:t> </a:t>
            </a:r>
            <a:r>
              <a:rPr lang="it-IT" dirty="0" err="1"/>
              <a:t>punishment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common in English school and he </a:t>
            </a:r>
            <a:r>
              <a:rPr lang="it-IT" dirty="0" err="1"/>
              <a:t>developed</a:t>
            </a:r>
            <a:r>
              <a:rPr lang="it-IT" dirty="0"/>
              <a:t> a </a:t>
            </a:r>
            <a:r>
              <a:rPr lang="it-IT" dirty="0" err="1"/>
              <a:t>resentment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the authority. </a:t>
            </a:r>
          </a:p>
          <a:p>
            <a:r>
              <a:rPr lang="it-IT" dirty="0"/>
              <a:t>From 1922 to 1927 he </a:t>
            </a:r>
            <a:r>
              <a:rPr lang="it-IT" dirty="0" err="1"/>
              <a:t>served</a:t>
            </a:r>
            <a:r>
              <a:rPr lang="it-IT" dirty="0"/>
              <a:t> in </a:t>
            </a:r>
            <a:r>
              <a:rPr lang="it-IT" dirty="0" err="1"/>
              <a:t>Britain’s</a:t>
            </a:r>
            <a:r>
              <a:rPr lang="it-IT" dirty="0"/>
              <a:t> Imperial Police force in India. </a:t>
            </a:r>
            <a:r>
              <a:rPr lang="it-IT" dirty="0" err="1"/>
              <a:t>However</a:t>
            </a:r>
            <a:r>
              <a:rPr lang="it-IT" dirty="0"/>
              <a:t>, he </a:t>
            </a:r>
            <a:r>
              <a:rPr lang="it-IT" dirty="0" err="1"/>
              <a:t>resigned</a:t>
            </a:r>
            <a:r>
              <a:rPr lang="it-IT" dirty="0"/>
              <a:t> </a:t>
            </a:r>
            <a:r>
              <a:rPr lang="it-IT" dirty="0" err="1"/>
              <a:t>because</a:t>
            </a:r>
            <a:r>
              <a:rPr lang="it-IT" dirty="0"/>
              <a:t> he </a:t>
            </a:r>
            <a:r>
              <a:rPr lang="it-IT" dirty="0" err="1"/>
              <a:t>didn’t</a:t>
            </a:r>
            <a:r>
              <a:rPr lang="it-IT" dirty="0"/>
              <a:t> support the </a:t>
            </a:r>
            <a:r>
              <a:rPr lang="it-IT" dirty="0" err="1"/>
              <a:t>oppression</a:t>
            </a:r>
            <a:r>
              <a:rPr lang="it-IT" dirty="0"/>
              <a:t> of English </a:t>
            </a:r>
            <a:r>
              <a:rPr lang="it-IT" dirty="0" err="1"/>
              <a:t>Imperialism</a:t>
            </a:r>
            <a:r>
              <a:rPr lang="it-IT" dirty="0"/>
              <a:t> and </a:t>
            </a:r>
            <a:r>
              <a:rPr lang="it-IT" dirty="0" err="1"/>
              <a:t>because</a:t>
            </a:r>
            <a:r>
              <a:rPr lang="it-IT" dirty="0"/>
              <a:t> he </a:t>
            </a:r>
            <a:r>
              <a:rPr lang="it-IT" dirty="0" err="1"/>
              <a:t>wanted</a:t>
            </a:r>
            <a:r>
              <a:rPr lang="it-IT" dirty="0"/>
              <a:t> to </a:t>
            </a:r>
            <a:r>
              <a:rPr lang="it-IT" dirty="0" err="1"/>
              <a:t>become</a:t>
            </a:r>
            <a:r>
              <a:rPr lang="it-IT" dirty="0"/>
              <a:t> a writer and </a:t>
            </a:r>
            <a:r>
              <a:rPr lang="it-IT" dirty="0" err="1"/>
              <a:t>returned</a:t>
            </a:r>
            <a:r>
              <a:rPr lang="it-IT" dirty="0"/>
              <a:t> to Europe. </a:t>
            </a:r>
          </a:p>
          <a:p>
            <a:r>
              <a:rPr lang="it-IT" dirty="0"/>
              <a:t>He </a:t>
            </a:r>
            <a:r>
              <a:rPr lang="it-IT" dirty="0" err="1"/>
              <a:t>moved</a:t>
            </a:r>
            <a:r>
              <a:rPr lang="it-IT" dirty="0"/>
              <a:t> to Paris, </a:t>
            </a:r>
            <a:r>
              <a:rPr lang="it-IT" dirty="0" err="1"/>
              <a:t>where</a:t>
            </a:r>
            <a:r>
              <a:rPr lang="it-IT" dirty="0"/>
              <a:t> he </a:t>
            </a:r>
            <a:r>
              <a:rPr lang="it-IT" dirty="0" err="1"/>
              <a:t>started</a:t>
            </a:r>
            <a:r>
              <a:rPr lang="it-IT" dirty="0"/>
              <a:t> writing </a:t>
            </a:r>
            <a:r>
              <a:rPr lang="it-IT" dirty="0" err="1"/>
              <a:t>about</a:t>
            </a:r>
            <a:r>
              <a:rPr lang="it-IT" dirty="0"/>
              <a:t> social </a:t>
            </a:r>
            <a:r>
              <a:rPr lang="it-IT" dirty="0" err="1"/>
              <a:t>themes</a:t>
            </a:r>
            <a:r>
              <a:rPr lang="it-IT" dirty="0"/>
              <a:t>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his</a:t>
            </a:r>
            <a:r>
              <a:rPr lang="it-IT" dirty="0"/>
              <a:t> work </a:t>
            </a:r>
            <a:r>
              <a:rPr lang="it-IT" dirty="0" err="1"/>
              <a:t>continued</a:t>
            </a:r>
            <a:r>
              <a:rPr lang="it-IT" dirty="0"/>
              <a:t> to be </a:t>
            </a:r>
            <a:r>
              <a:rPr lang="it-IT" dirty="0" err="1"/>
              <a:t>rejected</a:t>
            </a:r>
            <a:r>
              <a:rPr lang="it-IT" dirty="0"/>
              <a:t> by publishers, so he </a:t>
            </a:r>
            <a:r>
              <a:rPr lang="it-IT" dirty="0" err="1"/>
              <a:t>had</a:t>
            </a:r>
            <a:r>
              <a:rPr lang="it-IT" dirty="0"/>
              <a:t> a </a:t>
            </a:r>
            <a:r>
              <a:rPr lang="it-IT" dirty="0" err="1"/>
              <a:t>series</a:t>
            </a:r>
            <a:r>
              <a:rPr lang="it-IT" dirty="0"/>
              <a:t> of </a:t>
            </a:r>
            <a:r>
              <a:rPr lang="it-IT" dirty="0" err="1"/>
              <a:t>different</a:t>
            </a:r>
            <a:r>
              <a:rPr lang="it-IT" dirty="0"/>
              <a:t> jobs. </a:t>
            </a:r>
            <a:r>
              <a:rPr lang="it-IT" dirty="0" err="1"/>
              <a:t>This</a:t>
            </a:r>
            <a:r>
              <a:rPr lang="it-IT" dirty="0"/>
              <a:t> led </a:t>
            </a:r>
            <a:r>
              <a:rPr lang="it-IT" dirty="0" err="1"/>
              <a:t>him</a:t>
            </a:r>
            <a:r>
              <a:rPr lang="it-IT" dirty="0"/>
              <a:t> to </a:t>
            </a:r>
            <a:r>
              <a:rPr lang="it-IT" dirty="0" err="1"/>
              <a:t>choose</a:t>
            </a:r>
            <a:r>
              <a:rPr lang="it-IT" dirty="0"/>
              <a:t> journalism. </a:t>
            </a:r>
          </a:p>
          <a:p>
            <a:r>
              <a:rPr lang="it-IT" dirty="0"/>
              <a:t>In 1932 he </a:t>
            </a:r>
            <a:r>
              <a:rPr lang="it-IT" dirty="0" err="1"/>
              <a:t>worked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teacher</a:t>
            </a:r>
            <a:r>
              <a:rPr lang="it-IT" dirty="0"/>
              <a:t> in a school for boys in London, </a:t>
            </a:r>
            <a:r>
              <a:rPr lang="it-IT" dirty="0" err="1"/>
              <a:t>while</a:t>
            </a:r>
            <a:r>
              <a:rPr lang="it-IT" dirty="0"/>
              <a:t> he </a:t>
            </a:r>
            <a:r>
              <a:rPr lang="it-IT" dirty="0" err="1"/>
              <a:t>worked</a:t>
            </a:r>
            <a:r>
              <a:rPr lang="it-IT" dirty="0"/>
              <a:t> on «Down and out in Paris and London». He </a:t>
            </a:r>
            <a:r>
              <a:rPr lang="it-IT" dirty="0" err="1"/>
              <a:t>chose</a:t>
            </a:r>
            <a:r>
              <a:rPr lang="it-IT" dirty="0"/>
              <a:t> to </a:t>
            </a:r>
            <a:r>
              <a:rPr lang="it-IT" dirty="0" err="1"/>
              <a:t>have</a:t>
            </a:r>
            <a:r>
              <a:rPr lang="it-IT" dirty="0"/>
              <a:t> a </a:t>
            </a:r>
            <a:r>
              <a:rPr lang="it-IT" dirty="0" err="1"/>
              <a:t>pseudonym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to </a:t>
            </a:r>
            <a:r>
              <a:rPr lang="it-IT" dirty="0" err="1"/>
              <a:t>embarrass</a:t>
            </a:r>
            <a:r>
              <a:rPr lang="it-IT" dirty="0"/>
              <a:t> </a:t>
            </a:r>
            <a:r>
              <a:rPr lang="it-IT" dirty="0" err="1"/>
              <a:t>his</a:t>
            </a:r>
            <a:r>
              <a:rPr lang="it-IT" dirty="0"/>
              <a:t> family for </a:t>
            </a:r>
            <a:r>
              <a:rPr lang="it-IT" dirty="0" err="1"/>
              <a:t>his</a:t>
            </a:r>
            <a:r>
              <a:rPr lang="it-IT" dirty="0"/>
              <a:t> </a:t>
            </a:r>
            <a:r>
              <a:rPr lang="it-IT" dirty="0" err="1"/>
              <a:t>tramp</a:t>
            </a:r>
            <a:r>
              <a:rPr lang="it-IT" dirty="0"/>
              <a:t> life and he </a:t>
            </a:r>
            <a:r>
              <a:rPr lang="it-IT" dirty="0" err="1"/>
              <a:t>chose</a:t>
            </a:r>
            <a:r>
              <a:rPr lang="it-IT" dirty="0"/>
              <a:t> a «good round English name». </a:t>
            </a:r>
          </a:p>
          <a:p>
            <a:r>
              <a:rPr lang="it-IT" dirty="0"/>
              <a:t>In 1936 he </a:t>
            </a:r>
            <a:r>
              <a:rPr lang="it-IT" dirty="0" err="1"/>
              <a:t>went</a:t>
            </a:r>
            <a:r>
              <a:rPr lang="it-IT" dirty="0"/>
              <a:t> to </a:t>
            </a:r>
            <a:r>
              <a:rPr lang="it-IT" dirty="0" err="1"/>
              <a:t>Spain</a:t>
            </a:r>
            <a:r>
              <a:rPr lang="it-IT" dirty="0"/>
              <a:t> and he </a:t>
            </a:r>
            <a:r>
              <a:rPr lang="it-IT" dirty="0" err="1"/>
              <a:t>fought</a:t>
            </a:r>
            <a:r>
              <a:rPr lang="it-IT" dirty="0"/>
              <a:t> with the </a:t>
            </a:r>
            <a:r>
              <a:rPr lang="it-IT" dirty="0" err="1"/>
              <a:t>Republicans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Francisco </a:t>
            </a:r>
            <a:r>
              <a:rPr lang="it-IT" dirty="0" err="1"/>
              <a:t>Franco’s</a:t>
            </a:r>
            <a:r>
              <a:rPr lang="it-IT" dirty="0"/>
              <a:t> </a:t>
            </a:r>
            <a:r>
              <a:rPr lang="it-IT" dirty="0" err="1"/>
              <a:t>Fascists</a:t>
            </a:r>
            <a:r>
              <a:rPr lang="it-IT" dirty="0"/>
              <a:t> in the Spanish </a:t>
            </a:r>
            <a:r>
              <a:rPr lang="it-IT" dirty="0" err="1"/>
              <a:t>Civil</a:t>
            </a:r>
            <a:r>
              <a:rPr lang="it-IT" dirty="0"/>
              <a:t> war. He </a:t>
            </a:r>
            <a:r>
              <a:rPr lang="it-IT" dirty="0" err="1"/>
              <a:t>documented</a:t>
            </a:r>
            <a:r>
              <a:rPr lang="it-IT" dirty="0"/>
              <a:t> </a:t>
            </a: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period</a:t>
            </a:r>
            <a:r>
              <a:rPr lang="it-IT" dirty="0"/>
              <a:t> in the work </a:t>
            </a:r>
            <a:r>
              <a:rPr lang="it-IT" dirty="0" err="1"/>
              <a:t>Homage</a:t>
            </a:r>
            <a:r>
              <a:rPr lang="it-IT" dirty="0"/>
              <a:t> to </a:t>
            </a:r>
            <a:r>
              <a:rPr lang="it-IT" dirty="0" err="1"/>
              <a:t>Catalonia</a:t>
            </a:r>
            <a:r>
              <a:rPr lang="it-IT" dirty="0"/>
              <a:t>, </a:t>
            </a:r>
            <a:r>
              <a:rPr lang="it-IT" dirty="0" err="1"/>
              <a:t>where</a:t>
            </a:r>
            <a:r>
              <a:rPr lang="it-IT" dirty="0"/>
              <a:t> he </a:t>
            </a:r>
            <a:r>
              <a:rPr lang="it-IT" dirty="0" err="1"/>
              <a:t>also</a:t>
            </a:r>
            <a:r>
              <a:rPr lang="it-IT" dirty="0"/>
              <a:t> </a:t>
            </a:r>
            <a:r>
              <a:rPr lang="it-IT" dirty="0" err="1"/>
              <a:t>criticises</a:t>
            </a:r>
            <a:r>
              <a:rPr lang="it-IT" dirty="0"/>
              <a:t> the </a:t>
            </a:r>
            <a:r>
              <a:rPr lang="it-IT" dirty="0" err="1"/>
              <a:t>totalitarian</a:t>
            </a:r>
            <a:r>
              <a:rPr lang="it-IT" dirty="0"/>
              <a:t> </a:t>
            </a:r>
            <a:r>
              <a:rPr lang="it-IT" dirty="0" err="1"/>
              <a:t>attitude</a:t>
            </a:r>
            <a:r>
              <a:rPr lang="it-IT" dirty="0"/>
              <a:t> of the Spanish </a:t>
            </a:r>
            <a:r>
              <a:rPr lang="it-IT" dirty="0" err="1"/>
              <a:t>Communist</a:t>
            </a:r>
            <a:r>
              <a:rPr lang="it-IT" dirty="0"/>
              <a:t> Party. </a:t>
            </a:r>
          </a:p>
          <a:p>
            <a:r>
              <a:rPr lang="it-IT" dirty="0" err="1"/>
              <a:t>When</a:t>
            </a:r>
            <a:r>
              <a:rPr lang="it-IT" dirty="0"/>
              <a:t> he </a:t>
            </a:r>
            <a:r>
              <a:rPr lang="it-IT" dirty="0" err="1"/>
              <a:t>returned</a:t>
            </a:r>
            <a:r>
              <a:rPr lang="it-IT" dirty="0"/>
              <a:t> to </a:t>
            </a:r>
            <a:r>
              <a:rPr lang="it-IT" dirty="0" err="1"/>
              <a:t>England</a:t>
            </a:r>
            <a:r>
              <a:rPr lang="it-IT" dirty="0"/>
              <a:t>, he </a:t>
            </a:r>
            <a:r>
              <a:rPr lang="it-IT" dirty="0" err="1"/>
              <a:t>published</a:t>
            </a:r>
            <a:r>
              <a:rPr lang="it-IT" dirty="0"/>
              <a:t> </a:t>
            </a:r>
            <a:r>
              <a:rPr lang="it-IT" dirty="0" err="1"/>
              <a:t>both</a:t>
            </a:r>
            <a:r>
              <a:rPr lang="it-IT" dirty="0"/>
              <a:t> fiction and journalism. </a:t>
            </a:r>
          </a:p>
          <a:p>
            <a:r>
              <a:rPr lang="it-IT" dirty="0"/>
              <a:t>From 1943 to 1945 he </a:t>
            </a:r>
            <a:r>
              <a:rPr lang="it-IT" dirty="0" err="1"/>
              <a:t>worked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</a:t>
            </a:r>
            <a:r>
              <a:rPr lang="it-IT" dirty="0" err="1"/>
              <a:t>literary</a:t>
            </a:r>
            <a:r>
              <a:rPr lang="it-IT" dirty="0"/>
              <a:t> editor of Tribune and </a:t>
            </a:r>
            <a:r>
              <a:rPr lang="it-IT" dirty="0" err="1"/>
              <a:t>contributed</a:t>
            </a:r>
            <a:r>
              <a:rPr lang="it-IT" dirty="0"/>
              <a:t> to </a:t>
            </a:r>
            <a:r>
              <a:rPr lang="it-IT" dirty="0" err="1"/>
              <a:t>other</a:t>
            </a:r>
            <a:r>
              <a:rPr lang="it-IT" dirty="0"/>
              <a:t> newspapers. </a:t>
            </a:r>
          </a:p>
          <a:p>
            <a:r>
              <a:rPr lang="it-IT" dirty="0"/>
              <a:t>He </a:t>
            </a:r>
            <a:r>
              <a:rPr lang="it-IT" dirty="0" err="1"/>
              <a:t>died</a:t>
            </a:r>
            <a:r>
              <a:rPr lang="it-IT" dirty="0"/>
              <a:t> from </a:t>
            </a:r>
            <a:r>
              <a:rPr lang="it-IT" dirty="0" err="1"/>
              <a:t>tubercolosis</a:t>
            </a:r>
            <a:r>
              <a:rPr lang="it-IT" dirty="0"/>
              <a:t> in London in </a:t>
            </a:r>
            <a:r>
              <a:rPr lang="it-IT" b="1" dirty="0"/>
              <a:t>1950</a:t>
            </a:r>
            <a:r>
              <a:rPr lang="it-IT" dirty="0"/>
              <a:t>, </a:t>
            </a:r>
            <a:r>
              <a:rPr lang="it-IT" dirty="0" err="1"/>
              <a:t>aged</a:t>
            </a:r>
            <a:r>
              <a:rPr lang="it-IT" dirty="0"/>
              <a:t> 46. </a:t>
            </a:r>
          </a:p>
        </p:txBody>
      </p:sp>
    </p:spTree>
    <p:extLst>
      <p:ext uri="{BB962C8B-B14F-4D97-AF65-F5344CB8AC3E}">
        <p14:creationId xmlns:p14="http://schemas.microsoft.com/office/powerpoint/2010/main" val="3779977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E19EC3-5247-42B8-A8E2-6E7F7A4E2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Orwell’s</a:t>
            </a:r>
            <a:r>
              <a:rPr lang="it-IT" dirty="0"/>
              <a:t> works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328A481-D038-4D65-A251-ABF4B6A236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He </a:t>
            </a:r>
            <a:r>
              <a:rPr lang="it-IT" dirty="0" err="1"/>
              <a:t>published</a:t>
            </a:r>
            <a:r>
              <a:rPr lang="it-IT" dirty="0"/>
              <a:t> «Down and out in Paris and London» </a:t>
            </a:r>
            <a:r>
              <a:rPr lang="it-IT" dirty="0" err="1"/>
              <a:t>talking</a:t>
            </a:r>
            <a:r>
              <a:rPr lang="it-IT" dirty="0"/>
              <a:t>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his</a:t>
            </a:r>
            <a:r>
              <a:rPr lang="it-IT" dirty="0"/>
              <a:t> </a:t>
            </a:r>
            <a:r>
              <a:rPr lang="it-IT" dirty="0" err="1"/>
              <a:t>early</a:t>
            </a:r>
            <a:r>
              <a:rPr lang="it-IT" dirty="0"/>
              <a:t> adventures in Europe after </a:t>
            </a:r>
            <a:r>
              <a:rPr lang="it-IT" dirty="0" err="1"/>
              <a:t>resigning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a </a:t>
            </a:r>
            <a:r>
              <a:rPr lang="it-IT" dirty="0" err="1"/>
              <a:t>military</a:t>
            </a:r>
            <a:r>
              <a:rPr lang="it-IT" dirty="0"/>
              <a:t> </a:t>
            </a:r>
            <a:r>
              <a:rPr lang="it-IT" dirty="0" err="1"/>
              <a:t>officer</a:t>
            </a:r>
            <a:r>
              <a:rPr lang="it-IT" dirty="0"/>
              <a:t> in 1933</a:t>
            </a:r>
          </a:p>
          <a:p>
            <a:r>
              <a:rPr lang="it-IT" dirty="0"/>
              <a:t>In 1934 he </a:t>
            </a:r>
            <a:r>
              <a:rPr lang="it-IT" dirty="0" err="1"/>
              <a:t>published</a:t>
            </a:r>
            <a:r>
              <a:rPr lang="it-IT" dirty="0"/>
              <a:t> «Burma Days» </a:t>
            </a:r>
            <a:r>
              <a:rPr lang="it-IT" dirty="0" err="1"/>
              <a:t>about</a:t>
            </a:r>
            <a:r>
              <a:rPr lang="it-IT" dirty="0"/>
              <a:t> </a:t>
            </a:r>
            <a:r>
              <a:rPr lang="it-IT" dirty="0" err="1"/>
              <a:t>his</a:t>
            </a:r>
            <a:r>
              <a:rPr lang="it-IT" dirty="0"/>
              <a:t> </a:t>
            </a:r>
            <a:r>
              <a:rPr lang="it-IT" dirty="0" err="1"/>
              <a:t>period</a:t>
            </a:r>
            <a:r>
              <a:rPr lang="it-IT" dirty="0"/>
              <a:t> in India</a:t>
            </a:r>
          </a:p>
          <a:p>
            <a:r>
              <a:rPr lang="it-IT" dirty="0"/>
              <a:t>In 1938 he </a:t>
            </a:r>
            <a:r>
              <a:rPr lang="it-IT" dirty="0" err="1"/>
              <a:t>wrote</a:t>
            </a:r>
            <a:r>
              <a:rPr lang="it-IT" dirty="0"/>
              <a:t> «</a:t>
            </a:r>
            <a:r>
              <a:rPr lang="it-IT" dirty="0" err="1"/>
              <a:t>Homage</a:t>
            </a:r>
            <a:r>
              <a:rPr lang="it-IT" dirty="0"/>
              <a:t> to </a:t>
            </a:r>
            <a:r>
              <a:rPr lang="it-IT" dirty="0" err="1"/>
              <a:t>Catalonia</a:t>
            </a:r>
            <a:r>
              <a:rPr lang="it-IT" dirty="0"/>
              <a:t>», an account of </a:t>
            </a:r>
            <a:r>
              <a:rPr lang="it-IT" dirty="0" err="1"/>
              <a:t>his</a:t>
            </a:r>
            <a:r>
              <a:rPr lang="it-IT" dirty="0"/>
              <a:t> </a:t>
            </a:r>
            <a:r>
              <a:rPr lang="it-IT" dirty="0" err="1"/>
              <a:t>participation</a:t>
            </a:r>
            <a:r>
              <a:rPr lang="it-IT" dirty="0"/>
              <a:t> in the Spanish </a:t>
            </a:r>
            <a:r>
              <a:rPr lang="it-IT" dirty="0" err="1"/>
              <a:t>Civil</a:t>
            </a:r>
            <a:r>
              <a:rPr lang="it-IT" dirty="0"/>
              <a:t> War, in </a:t>
            </a:r>
            <a:r>
              <a:rPr lang="it-IT" dirty="0" err="1"/>
              <a:t>which</a:t>
            </a:r>
            <a:r>
              <a:rPr lang="it-IT" dirty="0"/>
              <a:t> he </a:t>
            </a:r>
            <a:r>
              <a:rPr lang="it-IT" dirty="0" err="1"/>
              <a:t>praised</a:t>
            </a:r>
            <a:r>
              <a:rPr lang="it-IT" dirty="0"/>
              <a:t> the </a:t>
            </a:r>
            <a:r>
              <a:rPr lang="it-IT" dirty="0" err="1"/>
              <a:t>socialism</a:t>
            </a:r>
            <a:r>
              <a:rPr lang="it-IT" dirty="0"/>
              <a:t> </a:t>
            </a:r>
            <a:r>
              <a:rPr lang="it-IT" dirty="0" err="1"/>
              <a:t>among</a:t>
            </a:r>
            <a:r>
              <a:rPr lang="it-IT" dirty="0"/>
              <a:t> the </a:t>
            </a:r>
            <a:r>
              <a:rPr lang="it-IT" dirty="0" err="1"/>
              <a:t>military</a:t>
            </a:r>
            <a:r>
              <a:rPr lang="it-IT" dirty="0"/>
              <a:t>. </a:t>
            </a:r>
          </a:p>
          <a:p>
            <a:r>
              <a:rPr lang="it-IT" dirty="0"/>
              <a:t>In 1945 he </a:t>
            </a:r>
            <a:r>
              <a:rPr lang="it-IT" dirty="0" err="1"/>
              <a:t>wrote</a:t>
            </a:r>
            <a:r>
              <a:rPr lang="it-IT" dirty="0"/>
              <a:t> «Animal Farm»</a:t>
            </a:r>
          </a:p>
          <a:p>
            <a:r>
              <a:rPr lang="it-IT" dirty="0"/>
              <a:t>In 1949 «</a:t>
            </a:r>
            <a:r>
              <a:rPr lang="it-IT" dirty="0" err="1"/>
              <a:t>Nineteen</a:t>
            </a:r>
            <a:r>
              <a:rPr lang="it-IT" dirty="0"/>
              <a:t> </a:t>
            </a:r>
            <a:r>
              <a:rPr lang="it-IT" dirty="0" err="1"/>
              <a:t>Eighty-Four</a:t>
            </a:r>
            <a:r>
              <a:rPr lang="it-IT" dirty="0"/>
              <a:t>»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published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56446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5B944E3-ED0F-4DED-8F05-5227F9DCC8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Orwell’s</a:t>
            </a:r>
            <a:r>
              <a:rPr lang="it-IT" dirty="0"/>
              <a:t> </a:t>
            </a:r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view</a:t>
            </a:r>
            <a:r>
              <a:rPr lang="it-IT" dirty="0"/>
              <a:t>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5FBD7FB-3213-4916-BA25-E4322CF438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027583"/>
            <a:ext cx="10168128" cy="4144617"/>
          </a:xfrm>
        </p:spPr>
        <p:txBody>
          <a:bodyPr>
            <a:normAutofit fontScale="92500" lnSpcReduction="20000"/>
          </a:bodyPr>
          <a:lstStyle/>
          <a:p>
            <a:r>
              <a:rPr lang="it-IT" dirty="0"/>
              <a:t>He </a:t>
            </a:r>
            <a:r>
              <a:rPr lang="it-IT" dirty="0" err="1"/>
              <a:t>considered</a:t>
            </a:r>
            <a:r>
              <a:rPr lang="it-IT" dirty="0"/>
              <a:t> </a:t>
            </a:r>
            <a:r>
              <a:rPr lang="it-IT" dirty="0" err="1"/>
              <a:t>his</a:t>
            </a:r>
            <a:r>
              <a:rPr lang="it-IT" dirty="0"/>
              <a:t> work a social and </a:t>
            </a:r>
            <a:r>
              <a:rPr lang="it-IT" dirty="0" err="1"/>
              <a:t>political</a:t>
            </a:r>
            <a:r>
              <a:rPr lang="it-IT" dirty="0"/>
              <a:t> </a:t>
            </a:r>
            <a:r>
              <a:rPr lang="it-IT" dirty="0" err="1"/>
              <a:t>instrument</a:t>
            </a:r>
            <a:r>
              <a:rPr lang="it-IT" dirty="0"/>
              <a:t> to </a:t>
            </a:r>
            <a:r>
              <a:rPr lang="it-IT" dirty="0" err="1"/>
              <a:t>understand</a:t>
            </a:r>
            <a:r>
              <a:rPr lang="it-IT" dirty="0"/>
              <a:t> human society. </a:t>
            </a:r>
          </a:p>
          <a:p>
            <a:r>
              <a:rPr lang="it-IT" dirty="0"/>
              <a:t>He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disgusted</a:t>
            </a:r>
            <a:r>
              <a:rPr lang="it-IT" dirty="0"/>
              <a:t> by the </a:t>
            </a:r>
            <a:r>
              <a:rPr lang="it-IT" dirty="0" err="1"/>
              <a:t>Purge</a:t>
            </a:r>
            <a:r>
              <a:rPr lang="it-IT" dirty="0"/>
              <a:t> trials in the Soviet Union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killed</a:t>
            </a:r>
            <a:r>
              <a:rPr lang="it-IT" dirty="0"/>
              <a:t> 3 </a:t>
            </a:r>
            <a:r>
              <a:rPr lang="it-IT" dirty="0" err="1"/>
              <a:t>million</a:t>
            </a:r>
            <a:r>
              <a:rPr lang="it-IT" dirty="0"/>
              <a:t> people and </a:t>
            </a:r>
            <a:r>
              <a:rPr lang="it-IT" dirty="0" err="1"/>
              <a:t>sent</a:t>
            </a:r>
            <a:r>
              <a:rPr lang="it-IT" dirty="0"/>
              <a:t> </a:t>
            </a:r>
            <a:r>
              <a:rPr lang="it-IT" dirty="0" err="1"/>
              <a:t>other</a:t>
            </a:r>
            <a:r>
              <a:rPr lang="it-IT" dirty="0"/>
              <a:t> people to work in </a:t>
            </a:r>
            <a:r>
              <a:rPr lang="it-IT" dirty="0" err="1"/>
              <a:t>forced</a:t>
            </a:r>
            <a:r>
              <a:rPr lang="it-IT" dirty="0"/>
              <a:t> labour </a:t>
            </a:r>
            <a:r>
              <a:rPr lang="it-IT" dirty="0" err="1"/>
              <a:t>camps</a:t>
            </a:r>
            <a:r>
              <a:rPr lang="it-IT" dirty="0"/>
              <a:t> and by the non-</a:t>
            </a:r>
            <a:r>
              <a:rPr lang="it-IT" dirty="0" err="1"/>
              <a:t>aggression</a:t>
            </a:r>
            <a:r>
              <a:rPr lang="it-IT" dirty="0"/>
              <a:t> </a:t>
            </a:r>
            <a:r>
              <a:rPr lang="it-IT" dirty="0" err="1"/>
              <a:t>pact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Stalin and Hitler </a:t>
            </a:r>
            <a:r>
              <a:rPr lang="it-IT" dirty="0" err="1"/>
              <a:t>who</a:t>
            </a:r>
            <a:r>
              <a:rPr lang="it-IT" dirty="0"/>
              <a:t> made </a:t>
            </a:r>
            <a:r>
              <a:rPr lang="it-IT" dirty="0" err="1"/>
              <a:t>him</a:t>
            </a:r>
            <a:r>
              <a:rPr lang="it-IT" dirty="0"/>
              <a:t> </a:t>
            </a:r>
            <a:r>
              <a:rPr lang="it-IT" dirty="0" err="1"/>
              <a:t>detest</a:t>
            </a:r>
            <a:r>
              <a:rPr lang="it-IT" dirty="0"/>
              <a:t> the Soviet-style </a:t>
            </a:r>
            <a:r>
              <a:rPr lang="it-IT" dirty="0" err="1"/>
              <a:t>Communism</a:t>
            </a:r>
            <a:r>
              <a:rPr lang="it-IT" dirty="0"/>
              <a:t>. </a:t>
            </a:r>
          </a:p>
          <a:p>
            <a:r>
              <a:rPr lang="it-IT" dirty="0"/>
              <a:t>His </a:t>
            </a:r>
            <a:r>
              <a:rPr lang="it-IT" dirty="0" err="1"/>
              <a:t>participation</a:t>
            </a:r>
            <a:r>
              <a:rPr lang="it-IT" dirty="0"/>
              <a:t> in the Spanish </a:t>
            </a:r>
            <a:r>
              <a:rPr lang="it-IT" dirty="0" err="1"/>
              <a:t>Civil</a:t>
            </a:r>
            <a:r>
              <a:rPr lang="it-IT" dirty="0"/>
              <a:t> war </a:t>
            </a:r>
            <a:r>
              <a:rPr lang="it-IT" dirty="0" err="1"/>
              <a:t>confirmed</a:t>
            </a:r>
            <a:r>
              <a:rPr lang="it-IT" dirty="0"/>
              <a:t> the </a:t>
            </a:r>
            <a:r>
              <a:rPr lang="it-IT" dirty="0" err="1"/>
              <a:t>hate</a:t>
            </a:r>
            <a:r>
              <a:rPr lang="it-IT" dirty="0"/>
              <a:t> for </a:t>
            </a:r>
            <a:r>
              <a:rPr lang="it-IT" dirty="0" err="1"/>
              <a:t>Stalinism</a:t>
            </a:r>
            <a:r>
              <a:rPr lang="it-IT" dirty="0"/>
              <a:t> and </a:t>
            </a:r>
            <a:r>
              <a:rPr lang="it-IT" dirty="0" err="1"/>
              <a:t>fought</a:t>
            </a:r>
            <a:r>
              <a:rPr lang="it-IT" dirty="0"/>
              <a:t> </a:t>
            </a:r>
            <a:r>
              <a:rPr lang="it-IT" dirty="0" err="1"/>
              <a:t>against</a:t>
            </a:r>
            <a:r>
              <a:rPr lang="it-IT" dirty="0"/>
              <a:t> the </a:t>
            </a:r>
            <a:r>
              <a:rPr lang="it-IT" dirty="0" err="1"/>
              <a:t>Fascists</a:t>
            </a:r>
            <a:r>
              <a:rPr lang="it-IT" dirty="0"/>
              <a:t>. </a:t>
            </a:r>
          </a:p>
          <a:p>
            <a:r>
              <a:rPr lang="it-IT" dirty="0"/>
              <a:t>His </a:t>
            </a:r>
            <a:r>
              <a:rPr lang="it-IT" dirty="0" err="1"/>
              <a:t>novels</a:t>
            </a:r>
            <a:r>
              <a:rPr lang="it-IT" dirty="0"/>
              <a:t> </a:t>
            </a:r>
            <a:r>
              <a:rPr lang="it-IT" dirty="0" err="1"/>
              <a:t>deal</a:t>
            </a:r>
            <a:r>
              <a:rPr lang="it-IT" dirty="0"/>
              <a:t> with </a:t>
            </a:r>
            <a:r>
              <a:rPr lang="it-IT" b="1" dirty="0"/>
              <a:t>social</a:t>
            </a:r>
            <a:r>
              <a:rPr lang="it-IT" dirty="0"/>
              <a:t> </a:t>
            </a:r>
            <a:r>
              <a:rPr lang="it-IT" dirty="0" err="1"/>
              <a:t>themes</a:t>
            </a:r>
            <a:r>
              <a:rPr lang="it-IT" dirty="0"/>
              <a:t> (e.g. the </a:t>
            </a:r>
            <a:r>
              <a:rPr lang="it-IT" dirty="0" err="1"/>
              <a:t>condition</a:t>
            </a:r>
            <a:r>
              <a:rPr lang="it-IT" dirty="0"/>
              <a:t> of the working class) and </a:t>
            </a:r>
            <a:r>
              <a:rPr lang="it-IT" b="1" dirty="0" err="1"/>
              <a:t>political</a:t>
            </a:r>
            <a:r>
              <a:rPr lang="it-IT" dirty="0"/>
              <a:t> </a:t>
            </a:r>
            <a:r>
              <a:rPr lang="it-IT" dirty="0" err="1"/>
              <a:t>themes</a:t>
            </a:r>
            <a:r>
              <a:rPr lang="it-IT" dirty="0"/>
              <a:t> </a:t>
            </a:r>
            <a:r>
              <a:rPr lang="it-IT" dirty="0" err="1"/>
              <a:t>such</a:t>
            </a:r>
            <a:r>
              <a:rPr lang="it-IT" dirty="0"/>
              <a:t> </a:t>
            </a:r>
            <a:r>
              <a:rPr lang="it-IT" dirty="0" err="1"/>
              <a:t>as</a:t>
            </a:r>
            <a:r>
              <a:rPr lang="it-IT" dirty="0"/>
              <a:t> the </a:t>
            </a:r>
            <a:r>
              <a:rPr lang="it-IT" dirty="0" err="1"/>
              <a:t>danger</a:t>
            </a:r>
            <a:r>
              <a:rPr lang="it-IT" dirty="0"/>
              <a:t> of </a:t>
            </a:r>
            <a:r>
              <a:rPr lang="it-IT" dirty="0" err="1"/>
              <a:t>totalitarianism</a:t>
            </a:r>
            <a:r>
              <a:rPr lang="it-IT" dirty="0"/>
              <a:t>, the exploitation of masses, the </a:t>
            </a:r>
            <a:r>
              <a:rPr lang="it-IT" dirty="0" err="1"/>
              <a:t>lies</a:t>
            </a:r>
            <a:r>
              <a:rPr lang="it-IT" dirty="0"/>
              <a:t> of </a:t>
            </a:r>
            <a:r>
              <a:rPr lang="it-IT" dirty="0" err="1"/>
              <a:t>official</a:t>
            </a:r>
            <a:r>
              <a:rPr lang="it-IT" dirty="0"/>
              <a:t> information and the </a:t>
            </a:r>
            <a:r>
              <a:rPr lang="it-IT" dirty="0" err="1"/>
              <a:t>failure</a:t>
            </a:r>
            <a:r>
              <a:rPr lang="it-IT" dirty="0"/>
              <a:t> of </a:t>
            </a:r>
            <a:r>
              <a:rPr lang="it-IT" dirty="0" err="1"/>
              <a:t>revolutionary</a:t>
            </a:r>
            <a:r>
              <a:rPr lang="it-IT" dirty="0"/>
              <a:t> </a:t>
            </a:r>
            <a:r>
              <a:rPr lang="it-IT" dirty="0" err="1"/>
              <a:t>ideals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02342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2D2B6B-F54E-4A7A-9C49-9A4243508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«</a:t>
            </a:r>
            <a:r>
              <a:rPr lang="it-IT" i="1" dirty="0" err="1"/>
              <a:t>Nineteen</a:t>
            </a:r>
            <a:r>
              <a:rPr lang="it-IT" i="1" dirty="0"/>
              <a:t> </a:t>
            </a:r>
            <a:r>
              <a:rPr lang="it-IT" i="1" dirty="0" err="1"/>
              <a:t>Eighty-Four</a:t>
            </a:r>
            <a:r>
              <a:rPr lang="it-IT" dirty="0"/>
              <a:t>» (part 1)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D9A6DE-38E9-4185-B5DA-2F8687429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7" y="1728216"/>
            <a:ext cx="11357113" cy="49508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t-IT" dirty="0"/>
              <a:t>«1984» </a:t>
            </a:r>
            <a:r>
              <a:rPr lang="it-IT" dirty="0" err="1"/>
              <a:t>describes</a:t>
            </a:r>
            <a:r>
              <a:rPr lang="it-IT" dirty="0"/>
              <a:t> a </a:t>
            </a:r>
            <a:r>
              <a:rPr lang="it-IT" dirty="0" err="1"/>
              <a:t>nightmarish</a:t>
            </a:r>
            <a:r>
              <a:rPr lang="it-IT" dirty="0"/>
              <a:t> </a:t>
            </a:r>
            <a:r>
              <a:rPr lang="it-IT" dirty="0" err="1"/>
              <a:t>totalitarian</a:t>
            </a:r>
            <a:r>
              <a:rPr lang="it-IT" dirty="0"/>
              <a:t> world, in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every</a:t>
            </a:r>
            <a:r>
              <a:rPr lang="it-IT" dirty="0"/>
              <a:t> </a:t>
            </a:r>
            <a:r>
              <a:rPr lang="it-IT" dirty="0" err="1"/>
              <a:t>aspect</a:t>
            </a:r>
            <a:r>
              <a:rPr lang="it-IT" dirty="0"/>
              <a:t> of human life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controlled</a:t>
            </a:r>
            <a:r>
              <a:rPr lang="it-IT" dirty="0"/>
              <a:t> by the </a:t>
            </a:r>
            <a:r>
              <a:rPr lang="it-IT" dirty="0" err="1"/>
              <a:t>omnipresent</a:t>
            </a:r>
            <a:r>
              <a:rPr lang="it-IT" dirty="0"/>
              <a:t> </a:t>
            </a:r>
            <a:r>
              <a:rPr lang="it-IT" dirty="0" err="1"/>
              <a:t>eyes</a:t>
            </a:r>
            <a:r>
              <a:rPr lang="it-IT" dirty="0"/>
              <a:t> and </a:t>
            </a:r>
            <a:r>
              <a:rPr lang="it-IT" dirty="0" err="1"/>
              <a:t>ears</a:t>
            </a:r>
            <a:r>
              <a:rPr lang="it-IT" dirty="0"/>
              <a:t> of the State. The book can be </a:t>
            </a:r>
            <a:r>
              <a:rPr lang="it-IT" dirty="0" err="1"/>
              <a:t>divided</a:t>
            </a:r>
            <a:r>
              <a:rPr lang="it-IT" dirty="0"/>
              <a:t> in 3 parts. </a:t>
            </a:r>
          </a:p>
          <a:p>
            <a:pPr marL="0" indent="0">
              <a:buNone/>
            </a:pPr>
            <a:r>
              <a:rPr lang="it-IT" dirty="0"/>
              <a:t>The world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divided</a:t>
            </a:r>
            <a:r>
              <a:rPr lang="it-IT" dirty="0"/>
              <a:t> in 3 </a:t>
            </a:r>
            <a:r>
              <a:rPr lang="it-IT" dirty="0" err="1"/>
              <a:t>blocks</a:t>
            </a:r>
            <a:r>
              <a:rPr lang="it-IT" dirty="0"/>
              <a:t>: </a:t>
            </a:r>
            <a:r>
              <a:rPr lang="it-IT" b="1" dirty="0">
                <a:solidFill>
                  <a:srgbClr val="FF0000"/>
                </a:solidFill>
              </a:rPr>
              <a:t>Oceania</a:t>
            </a:r>
            <a:r>
              <a:rPr lang="it-IT" dirty="0"/>
              <a:t>, </a:t>
            </a:r>
            <a:r>
              <a:rPr lang="it-IT" b="1" dirty="0">
                <a:solidFill>
                  <a:schemeClr val="accent3"/>
                </a:solidFill>
              </a:rPr>
              <a:t>Eurasia</a:t>
            </a:r>
            <a:r>
              <a:rPr lang="it-IT" b="1" dirty="0"/>
              <a:t> </a:t>
            </a:r>
            <a:r>
              <a:rPr lang="it-IT" dirty="0"/>
              <a:t>and</a:t>
            </a:r>
            <a:r>
              <a:rPr lang="it-IT" b="1" dirty="0"/>
              <a:t> </a:t>
            </a:r>
            <a:r>
              <a:rPr lang="it-IT" b="1" dirty="0" err="1">
                <a:solidFill>
                  <a:srgbClr val="0070C0"/>
                </a:solidFill>
              </a:rPr>
              <a:t>Eastasia</a:t>
            </a:r>
            <a:r>
              <a:rPr lang="it-IT" b="1" dirty="0"/>
              <a:t>, </a:t>
            </a:r>
            <a:r>
              <a:rPr lang="it-IT" dirty="0" err="1"/>
              <a:t>continuously</a:t>
            </a:r>
            <a:r>
              <a:rPr lang="it-IT" dirty="0"/>
              <a:t> in war over the </a:t>
            </a:r>
            <a:r>
              <a:rPr lang="it-IT" dirty="0" err="1"/>
              <a:t>remaining</a:t>
            </a:r>
            <a:r>
              <a:rPr lang="it-IT" dirty="0"/>
              <a:t> </a:t>
            </a:r>
            <a:r>
              <a:rPr lang="it-IT" dirty="0" err="1"/>
              <a:t>territories</a:t>
            </a:r>
            <a:r>
              <a:rPr lang="it-IT" dirty="0"/>
              <a:t> and </a:t>
            </a:r>
            <a:r>
              <a:rPr lang="it-IT" dirty="0" err="1"/>
              <a:t>continuously</a:t>
            </a:r>
            <a:r>
              <a:rPr lang="it-IT" dirty="0"/>
              <a:t> </a:t>
            </a:r>
            <a:r>
              <a:rPr lang="it-IT" dirty="0" err="1"/>
              <a:t>chaning</a:t>
            </a:r>
            <a:r>
              <a:rPr lang="it-IT" dirty="0"/>
              <a:t>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alliances</a:t>
            </a:r>
            <a:r>
              <a:rPr lang="it-IT" dirty="0"/>
              <a:t>. In reality, </a:t>
            </a:r>
            <a:r>
              <a:rPr lang="it-IT" dirty="0" err="1"/>
              <a:t>this</a:t>
            </a:r>
            <a:r>
              <a:rPr lang="it-IT" dirty="0"/>
              <a:t> war </a:t>
            </a:r>
            <a:r>
              <a:rPr lang="it-IT" dirty="0" err="1"/>
              <a:t>is</a:t>
            </a:r>
            <a:r>
              <a:rPr lang="it-IT" dirty="0"/>
              <a:t> a way to </a:t>
            </a:r>
            <a:r>
              <a:rPr lang="it-IT" dirty="0" err="1"/>
              <a:t>keep</a:t>
            </a:r>
            <a:r>
              <a:rPr lang="it-IT" dirty="0"/>
              <a:t> peoples in a state of </a:t>
            </a:r>
            <a:r>
              <a:rPr lang="it-IT" dirty="0" err="1"/>
              <a:t>subjection</a:t>
            </a:r>
            <a:r>
              <a:rPr lang="it-IT" dirty="0"/>
              <a:t>.</a:t>
            </a:r>
          </a:p>
          <a:p>
            <a:pPr marL="0" indent="0">
              <a:buNone/>
            </a:pPr>
            <a:r>
              <a:rPr lang="it-IT" dirty="0"/>
              <a:t>The </a:t>
            </a:r>
            <a:r>
              <a:rPr lang="it-IT" dirty="0" err="1"/>
              <a:t>protagonist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b="1" u="sng" dirty="0"/>
              <a:t>Winston Smith. </a:t>
            </a:r>
            <a:r>
              <a:rPr lang="it-IT" dirty="0"/>
              <a:t>He </a:t>
            </a:r>
            <a:r>
              <a:rPr lang="it-IT" dirty="0" err="1"/>
              <a:t>lives</a:t>
            </a:r>
            <a:r>
              <a:rPr lang="it-IT" dirty="0"/>
              <a:t> in a post-</a:t>
            </a:r>
            <a:r>
              <a:rPr lang="it-IT" dirty="0" err="1"/>
              <a:t>revolutionary</a:t>
            </a:r>
            <a:r>
              <a:rPr lang="it-IT" dirty="0"/>
              <a:t> London, capital of </a:t>
            </a:r>
            <a:r>
              <a:rPr lang="it-IT" dirty="0" err="1"/>
              <a:t>Airstrip</a:t>
            </a:r>
            <a:r>
              <a:rPr lang="it-IT" dirty="0"/>
              <a:t> One (ex </a:t>
            </a:r>
            <a:r>
              <a:rPr lang="it-IT" dirty="0" err="1"/>
              <a:t>England</a:t>
            </a:r>
            <a:r>
              <a:rPr lang="it-IT" dirty="0"/>
              <a:t>), in the </a:t>
            </a:r>
            <a:r>
              <a:rPr lang="it-IT" dirty="0" err="1"/>
              <a:t>superstate</a:t>
            </a:r>
            <a:r>
              <a:rPr lang="it-IT" dirty="0"/>
              <a:t> of Oceania. Oceania </a:t>
            </a:r>
            <a:r>
              <a:rPr lang="it-IT" dirty="0" err="1"/>
              <a:t>is</a:t>
            </a:r>
            <a:r>
              <a:rPr lang="it-IT" dirty="0"/>
              <a:t> under the </a:t>
            </a:r>
            <a:r>
              <a:rPr lang="it-IT" dirty="0" err="1"/>
              <a:t>tyranny</a:t>
            </a:r>
            <a:r>
              <a:rPr lang="it-IT" dirty="0"/>
              <a:t> of </a:t>
            </a:r>
            <a:r>
              <a:rPr lang="it-IT" b="1" dirty="0">
                <a:highlight>
                  <a:srgbClr val="FFFF00"/>
                </a:highlight>
              </a:rPr>
              <a:t>the Party, </a:t>
            </a:r>
            <a:r>
              <a:rPr lang="it-IT" dirty="0" err="1"/>
              <a:t>which</a:t>
            </a:r>
            <a:r>
              <a:rPr lang="it-IT" dirty="0"/>
              <a:t> controls </a:t>
            </a:r>
            <a:r>
              <a:rPr lang="it-IT" dirty="0" err="1"/>
              <a:t>all</a:t>
            </a:r>
            <a:r>
              <a:rPr lang="it-IT" dirty="0"/>
              <a:t> the </a:t>
            </a:r>
            <a:r>
              <a:rPr lang="it-IT" dirty="0" err="1"/>
              <a:t>aspects</a:t>
            </a:r>
            <a:r>
              <a:rPr lang="it-IT" dirty="0"/>
              <a:t> of the </a:t>
            </a:r>
            <a:r>
              <a:rPr lang="it-IT" dirty="0" err="1"/>
              <a:t>inhabitants</a:t>
            </a:r>
            <a:r>
              <a:rPr lang="it-IT" dirty="0"/>
              <a:t>’ </a:t>
            </a:r>
            <a:r>
              <a:rPr lang="it-IT" dirty="0" err="1"/>
              <a:t>lives</a:t>
            </a:r>
            <a:r>
              <a:rPr lang="it-IT" dirty="0"/>
              <a:t> </a:t>
            </a:r>
            <a:r>
              <a:rPr lang="it-IT" dirty="0" err="1"/>
              <a:t>through</a:t>
            </a:r>
            <a:r>
              <a:rPr lang="it-IT" dirty="0"/>
              <a:t> 3 </a:t>
            </a:r>
            <a:r>
              <a:rPr lang="it-IT" dirty="0" err="1"/>
              <a:t>Ministeries</a:t>
            </a:r>
            <a:r>
              <a:rPr lang="it-IT" dirty="0"/>
              <a:t> and the </a:t>
            </a:r>
            <a:r>
              <a:rPr lang="it-IT" b="1" i="1" dirty="0" err="1"/>
              <a:t>Thought</a:t>
            </a:r>
            <a:r>
              <a:rPr lang="it-IT" b="1" i="1" dirty="0"/>
              <a:t> Police</a:t>
            </a:r>
            <a:r>
              <a:rPr lang="it-IT" dirty="0"/>
              <a:t>. </a:t>
            </a:r>
          </a:p>
          <a:p>
            <a:pPr marL="0" indent="0">
              <a:buNone/>
            </a:pPr>
            <a:r>
              <a:rPr lang="it-IT" dirty="0"/>
              <a:t>Winston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member</a:t>
            </a:r>
            <a:r>
              <a:rPr lang="it-IT" dirty="0"/>
              <a:t> of the </a:t>
            </a:r>
            <a:r>
              <a:rPr lang="it-IT" b="1" dirty="0"/>
              <a:t>Outer Party</a:t>
            </a:r>
            <a:r>
              <a:rPr lang="it-IT" dirty="0"/>
              <a:t>. He </a:t>
            </a:r>
            <a:r>
              <a:rPr lang="it-IT" dirty="0" err="1"/>
              <a:t>has</a:t>
            </a:r>
            <a:r>
              <a:rPr lang="it-IT" dirty="0"/>
              <a:t> </a:t>
            </a:r>
            <a:r>
              <a:rPr lang="it-IT" dirty="0" err="1"/>
              <a:t>been</a:t>
            </a:r>
            <a:r>
              <a:rPr lang="it-IT" dirty="0"/>
              <a:t> </a:t>
            </a:r>
            <a:r>
              <a:rPr lang="it-IT" dirty="0" err="1"/>
              <a:t>brainwashed</a:t>
            </a:r>
            <a:r>
              <a:rPr lang="it-IT" dirty="0"/>
              <a:t> and </a:t>
            </a:r>
            <a:r>
              <a:rPr lang="it-IT" dirty="0" err="1"/>
              <a:t>kept</a:t>
            </a:r>
            <a:r>
              <a:rPr lang="it-IT" dirty="0"/>
              <a:t> under </a:t>
            </a:r>
            <a:r>
              <a:rPr lang="it-IT" dirty="0" err="1"/>
              <a:t>surveillance</a:t>
            </a:r>
            <a:r>
              <a:rPr lang="it-IT" dirty="0"/>
              <a:t> by </a:t>
            </a:r>
            <a:r>
              <a:rPr lang="it-IT" dirty="0" err="1"/>
              <a:t>telescreens</a:t>
            </a:r>
            <a:r>
              <a:rPr lang="it-IT" dirty="0"/>
              <a:t> and the </a:t>
            </a:r>
            <a:r>
              <a:rPr lang="it-IT" dirty="0" err="1"/>
              <a:t>Thought</a:t>
            </a:r>
            <a:r>
              <a:rPr lang="it-IT" dirty="0"/>
              <a:t> Police. He works for the </a:t>
            </a:r>
            <a:r>
              <a:rPr lang="it-IT" b="1" dirty="0" err="1"/>
              <a:t>Ministery</a:t>
            </a:r>
            <a:r>
              <a:rPr lang="it-IT" b="1" dirty="0"/>
              <a:t> of Truth </a:t>
            </a:r>
            <a:r>
              <a:rPr lang="it-IT" dirty="0"/>
              <a:t>and </a:t>
            </a:r>
            <a:r>
              <a:rPr lang="it-IT" dirty="0" err="1"/>
              <a:t>his</a:t>
            </a:r>
            <a:r>
              <a:rPr lang="it-IT" dirty="0"/>
              <a:t> job </a:t>
            </a:r>
            <a:r>
              <a:rPr lang="it-IT" dirty="0" err="1"/>
              <a:t>is</a:t>
            </a:r>
            <a:r>
              <a:rPr lang="it-IT" dirty="0"/>
              <a:t> to re-</a:t>
            </a:r>
            <a:r>
              <a:rPr lang="it-IT" dirty="0" err="1"/>
              <a:t>write</a:t>
            </a:r>
            <a:r>
              <a:rPr lang="it-IT" dirty="0"/>
              <a:t> history to </a:t>
            </a:r>
            <a:r>
              <a:rPr lang="it-IT" dirty="0" err="1"/>
              <a:t>correct</a:t>
            </a:r>
            <a:r>
              <a:rPr lang="it-IT" dirty="0"/>
              <a:t> ‘</a:t>
            </a:r>
            <a:r>
              <a:rPr lang="it-IT" dirty="0" err="1"/>
              <a:t>errors</a:t>
            </a:r>
            <a:r>
              <a:rPr lang="it-IT" dirty="0"/>
              <a:t>’ and ‘</a:t>
            </a:r>
            <a:r>
              <a:rPr lang="it-IT" dirty="0" err="1"/>
              <a:t>misprints</a:t>
            </a:r>
            <a:r>
              <a:rPr lang="it-IT" dirty="0"/>
              <a:t>’ in the </a:t>
            </a:r>
            <a:r>
              <a:rPr lang="it-IT" dirty="0" err="1"/>
              <a:t>articles</a:t>
            </a:r>
            <a:r>
              <a:rPr lang="it-IT" dirty="0"/>
              <a:t> of the </a:t>
            </a:r>
            <a:r>
              <a:rPr lang="it-IT" dirty="0" err="1"/>
              <a:t>past</a:t>
            </a:r>
            <a:r>
              <a:rPr lang="it-IT" dirty="0"/>
              <a:t>. He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conscious</a:t>
            </a:r>
            <a:r>
              <a:rPr lang="it-IT" dirty="0"/>
              <a:t> of the horror of </a:t>
            </a:r>
            <a:r>
              <a:rPr lang="it-IT" dirty="0" err="1"/>
              <a:t>his</a:t>
            </a:r>
            <a:r>
              <a:rPr lang="it-IT" dirty="0"/>
              <a:t> </a:t>
            </a:r>
            <a:r>
              <a:rPr lang="it-IT" dirty="0" err="1"/>
              <a:t>cancellation</a:t>
            </a:r>
            <a:r>
              <a:rPr lang="it-IT" dirty="0"/>
              <a:t> of the </a:t>
            </a:r>
            <a:r>
              <a:rPr lang="it-IT" dirty="0" err="1"/>
              <a:t>past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he </a:t>
            </a:r>
            <a:r>
              <a:rPr lang="it-IT" dirty="0" err="1"/>
              <a:t>enjoys</a:t>
            </a:r>
            <a:r>
              <a:rPr lang="it-IT" dirty="0"/>
              <a:t> </a:t>
            </a:r>
            <a:r>
              <a:rPr lang="it-IT" dirty="0" err="1"/>
              <a:t>his</a:t>
            </a:r>
            <a:r>
              <a:rPr lang="it-IT" dirty="0"/>
              <a:t> social position and the </a:t>
            </a:r>
            <a:r>
              <a:rPr lang="it-IT" dirty="0" err="1"/>
              <a:t>fact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he can </a:t>
            </a:r>
            <a:r>
              <a:rPr lang="it-IT" dirty="0" err="1"/>
              <a:t>write</a:t>
            </a:r>
            <a:r>
              <a:rPr lang="it-IT" dirty="0"/>
              <a:t> </a:t>
            </a:r>
            <a:r>
              <a:rPr lang="it-IT" dirty="0" err="1"/>
              <a:t>using</a:t>
            </a:r>
            <a:r>
              <a:rPr lang="it-IT" dirty="0"/>
              <a:t> </a:t>
            </a:r>
            <a:r>
              <a:rPr lang="it-IT" dirty="0" err="1"/>
              <a:t>his</a:t>
            </a:r>
            <a:r>
              <a:rPr lang="it-IT" dirty="0"/>
              <a:t> </a:t>
            </a:r>
            <a:r>
              <a:rPr lang="it-IT" dirty="0" err="1"/>
              <a:t>imagination</a:t>
            </a:r>
            <a:r>
              <a:rPr lang="it-IT" dirty="0"/>
              <a:t>. </a:t>
            </a:r>
          </a:p>
          <a:p>
            <a:pPr marL="0" indent="0">
              <a:buNone/>
            </a:pPr>
            <a:r>
              <a:rPr lang="it-IT" dirty="0" err="1"/>
              <a:t>Above</a:t>
            </a:r>
            <a:r>
              <a:rPr lang="it-IT" dirty="0"/>
              <a:t> the Outer Party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an </a:t>
            </a:r>
            <a:r>
              <a:rPr lang="it-IT" b="1" dirty="0"/>
              <a:t>Inner Party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at</a:t>
            </a:r>
            <a:r>
              <a:rPr lang="it-IT" dirty="0"/>
              <a:t> the </a:t>
            </a:r>
            <a:r>
              <a:rPr lang="it-IT" dirty="0" err="1"/>
              <a:t>very</a:t>
            </a:r>
            <a:r>
              <a:rPr lang="it-IT" dirty="0"/>
              <a:t> top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the </a:t>
            </a:r>
            <a:r>
              <a:rPr lang="it-IT" dirty="0" err="1"/>
              <a:t>mysterious</a:t>
            </a:r>
            <a:r>
              <a:rPr lang="it-IT" dirty="0"/>
              <a:t> 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BIG BROTHER, </a:t>
            </a:r>
            <a:r>
              <a:rPr lang="it-IT" dirty="0"/>
              <a:t>a man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no more </a:t>
            </a:r>
            <a:r>
              <a:rPr lang="it-IT" dirty="0" err="1"/>
              <a:t>than</a:t>
            </a:r>
            <a:r>
              <a:rPr lang="it-IT" dirty="0"/>
              <a:t> the image of a pace </a:t>
            </a:r>
            <a:r>
              <a:rPr lang="it-IT" dirty="0" err="1"/>
              <a:t>appearing</a:t>
            </a:r>
            <a:r>
              <a:rPr lang="it-IT" dirty="0"/>
              <a:t> </a:t>
            </a:r>
            <a:r>
              <a:rPr lang="it-IT" dirty="0" err="1"/>
              <a:t>everywhere</a:t>
            </a:r>
            <a:r>
              <a:rPr lang="it-IT" dirty="0"/>
              <a:t>,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said</a:t>
            </a:r>
            <a:r>
              <a:rPr lang="it-IT" dirty="0"/>
              <a:t> to </a:t>
            </a:r>
            <a:r>
              <a:rPr lang="it-IT" dirty="0" err="1"/>
              <a:t>see</a:t>
            </a:r>
            <a:r>
              <a:rPr lang="it-IT" dirty="0"/>
              <a:t> and follow </a:t>
            </a:r>
            <a:r>
              <a:rPr lang="it-IT" dirty="0" err="1"/>
              <a:t>anyone</a:t>
            </a:r>
            <a:r>
              <a:rPr lang="it-IT" dirty="0"/>
              <a:t> </a:t>
            </a:r>
            <a:r>
              <a:rPr lang="it-IT" dirty="0" err="1"/>
              <a:t>anywhere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8705285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1219D9-B882-4A6B-A393-FA7127187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«</a:t>
            </a:r>
            <a:r>
              <a:rPr lang="it-IT" i="1" dirty="0" err="1"/>
              <a:t>Nineteen</a:t>
            </a:r>
            <a:r>
              <a:rPr lang="it-IT" i="1" dirty="0"/>
              <a:t> </a:t>
            </a:r>
            <a:r>
              <a:rPr lang="it-IT" i="1" dirty="0" err="1"/>
              <a:t>Eighty-Four</a:t>
            </a:r>
            <a:r>
              <a:rPr lang="it-IT" dirty="0"/>
              <a:t>» (part 1)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4065852-B2C2-459B-A9B1-19284BCB4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Winston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dirty="0" err="1"/>
              <a:t>rebel</a:t>
            </a:r>
            <a:r>
              <a:rPr lang="it-IT" dirty="0"/>
              <a:t> and he </a:t>
            </a:r>
            <a:r>
              <a:rPr lang="it-IT" dirty="0" err="1"/>
              <a:t>hates</a:t>
            </a:r>
            <a:r>
              <a:rPr lang="it-IT" dirty="0"/>
              <a:t> the Party and the </a:t>
            </a:r>
            <a:r>
              <a:rPr lang="it-IT" b="1" dirty="0">
                <a:solidFill>
                  <a:schemeClr val="accent4">
                    <a:lumMod val="75000"/>
                  </a:schemeClr>
                </a:solidFill>
              </a:rPr>
              <a:t>Big Brother. </a:t>
            </a:r>
          </a:p>
          <a:p>
            <a:r>
              <a:rPr lang="it-IT" dirty="0"/>
              <a:t>He </a:t>
            </a:r>
            <a:r>
              <a:rPr lang="it-IT" dirty="0" err="1"/>
              <a:t>still</a:t>
            </a:r>
            <a:r>
              <a:rPr lang="it-IT" dirty="0"/>
              <a:t> </a:t>
            </a:r>
            <a:r>
              <a:rPr lang="it-IT" dirty="0" err="1"/>
              <a:t>believes</a:t>
            </a:r>
            <a:r>
              <a:rPr lang="it-IT" dirty="0"/>
              <a:t> in </a:t>
            </a:r>
            <a:r>
              <a:rPr lang="it-IT" dirty="0" err="1"/>
              <a:t>old</a:t>
            </a:r>
            <a:r>
              <a:rPr lang="it-IT" dirty="0"/>
              <a:t> </a:t>
            </a:r>
            <a:r>
              <a:rPr lang="it-IT" dirty="0" err="1"/>
              <a:t>values</a:t>
            </a:r>
            <a:r>
              <a:rPr lang="it-IT" dirty="0"/>
              <a:t> and </a:t>
            </a:r>
            <a:r>
              <a:rPr lang="it-IT" dirty="0" err="1"/>
              <a:t>would</a:t>
            </a:r>
            <a:r>
              <a:rPr lang="it-IT" dirty="0"/>
              <a:t> like to </a:t>
            </a:r>
            <a:r>
              <a:rPr lang="it-IT" dirty="0" err="1"/>
              <a:t>rebel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he’s</a:t>
            </a:r>
            <a:r>
              <a:rPr lang="it-IT" dirty="0"/>
              <a:t> </a:t>
            </a:r>
            <a:r>
              <a:rPr lang="it-IT" dirty="0" err="1"/>
              <a:t>too</a:t>
            </a:r>
            <a:r>
              <a:rPr lang="it-IT" dirty="0"/>
              <a:t> </a:t>
            </a:r>
            <a:r>
              <a:rPr lang="it-IT" dirty="0" err="1"/>
              <a:t>weak</a:t>
            </a:r>
            <a:r>
              <a:rPr lang="it-IT" dirty="0"/>
              <a:t>. He </a:t>
            </a:r>
            <a:r>
              <a:rPr lang="it-IT" dirty="0" err="1"/>
              <a:t>feels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the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hope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represented</a:t>
            </a:r>
            <a:r>
              <a:rPr lang="it-IT" dirty="0"/>
              <a:t> by </a:t>
            </a:r>
            <a:r>
              <a:rPr lang="it-IT" b="1" dirty="0">
                <a:solidFill>
                  <a:srgbClr val="FFC000"/>
                </a:solidFill>
              </a:rPr>
              <a:t>the ‘</a:t>
            </a:r>
            <a:r>
              <a:rPr lang="it-IT" b="1" dirty="0" err="1">
                <a:solidFill>
                  <a:srgbClr val="FFC000"/>
                </a:solidFill>
              </a:rPr>
              <a:t>proles</a:t>
            </a:r>
            <a:r>
              <a:rPr lang="it-IT" b="1" dirty="0">
                <a:solidFill>
                  <a:srgbClr val="FFC000"/>
                </a:solidFill>
              </a:rPr>
              <a:t>’ </a:t>
            </a:r>
            <a:r>
              <a:rPr lang="it-IT" dirty="0"/>
              <a:t>(</a:t>
            </a:r>
            <a:r>
              <a:rPr lang="it-IT" i="1" dirty="0" err="1"/>
              <a:t>proletarians</a:t>
            </a:r>
            <a:r>
              <a:rPr lang="it-IT" dirty="0"/>
              <a:t>,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were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in the </a:t>
            </a:r>
            <a:r>
              <a:rPr lang="it-IT" dirty="0" err="1"/>
              <a:t>ideological</a:t>
            </a:r>
            <a:r>
              <a:rPr lang="it-IT" dirty="0"/>
              <a:t> system of the Party and </a:t>
            </a:r>
            <a:r>
              <a:rPr lang="it-IT" dirty="0" err="1"/>
              <a:t>lived</a:t>
            </a:r>
            <a:r>
              <a:rPr lang="it-IT" dirty="0"/>
              <a:t> in slums)… </a:t>
            </a:r>
            <a:r>
              <a:rPr lang="it-IT" dirty="0" err="1"/>
              <a:t>if</a:t>
            </a:r>
            <a:r>
              <a:rPr lang="it-IT" dirty="0"/>
              <a:t> </a:t>
            </a:r>
            <a:r>
              <a:rPr lang="it-IT" dirty="0" err="1"/>
              <a:t>only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</a:t>
            </a:r>
            <a:r>
              <a:rPr lang="it-IT" dirty="0" err="1"/>
              <a:t>could</a:t>
            </a:r>
            <a:r>
              <a:rPr lang="it-IT" dirty="0"/>
              <a:t> </a:t>
            </a:r>
            <a:r>
              <a:rPr lang="it-IT" dirty="0" err="1"/>
              <a:t>understand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not</a:t>
            </a:r>
            <a:r>
              <a:rPr lang="it-IT" dirty="0"/>
              <a:t> living in the Paradise </a:t>
            </a:r>
            <a:r>
              <a:rPr lang="it-IT" dirty="0" err="1"/>
              <a:t>that</a:t>
            </a:r>
            <a:r>
              <a:rPr lang="it-IT" dirty="0"/>
              <a:t> the Party makes </a:t>
            </a:r>
            <a:r>
              <a:rPr lang="it-IT" dirty="0" err="1"/>
              <a:t>them</a:t>
            </a:r>
            <a:r>
              <a:rPr lang="it-IT" dirty="0"/>
              <a:t> </a:t>
            </a:r>
            <a:r>
              <a:rPr lang="it-IT" dirty="0" err="1"/>
              <a:t>believe</a:t>
            </a:r>
            <a:r>
              <a:rPr lang="it-IT" dirty="0"/>
              <a:t>! In </a:t>
            </a:r>
            <a:r>
              <a:rPr lang="it-IT" dirty="0" err="1"/>
              <a:t>fact</a:t>
            </a:r>
            <a:r>
              <a:rPr lang="it-IT" dirty="0"/>
              <a:t>, the </a:t>
            </a:r>
            <a:r>
              <a:rPr lang="it-IT" dirty="0" err="1"/>
              <a:t>proles</a:t>
            </a:r>
            <a:r>
              <a:rPr lang="it-IT" dirty="0"/>
              <a:t> </a:t>
            </a:r>
            <a:r>
              <a:rPr lang="it-IT" dirty="0" err="1"/>
              <a:t>don’t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the </a:t>
            </a:r>
            <a:r>
              <a:rPr lang="it-IT" dirty="0" err="1"/>
              <a:t>analytical</a:t>
            </a:r>
            <a:r>
              <a:rPr lang="it-IT" dirty="0"/>
              <a:t> </a:t>
            </a:r>
            <a:r>
              <a:rPr lang="it-IT" dirty="0" err="1"/>
              <a:t>consciousness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would</a:t>
            </a:r>
            <a:r>
              <a:rPr lang="it-IT" dirty="0"/>
              <a:t> </a:t>
            </a:r>
            <a:r>
              <a:rPr lang="it-IT" dirty="0" err="1"/>
              <a:t>allow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 to </a:t>
            </a:r>
            <a:r>
              <a:rPr lang="it-IT" dirty="0" err="1"/>
              <a:t>understand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.  </a:t>
            </a:r>
          </a:p>
          <a:p>
            <a:r>
              <a:rPr lang="it-IT" dirty="0" err="1"/>
              <a:t>However</a:t>
            </a:r>
            <a:r>
              <a:rPr lang="it-IT" dirty="0"/>
              <a:t>, in </a:t>
            </a:r>
            <a:r>
              <a:rPr lang="it-IT" dirty="0" err="1"/>
              <a:t>this</a:t>
            </a:r>
            <a:r>
              <a:rPr lang="it-IT" dirty="0"/>
              <a:t> world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no privacy, he </a:t>
            </a:r>
            <a:r>
              <a:rPr lang="it-IT" dirty="0" err="1"/>
              <a:t>could</a:t>
            </a:r>
            <a:r>
              <a:rPr lang="it-IT" dirty="0"/>
              <a:t> be </a:t>
            </a:r>
            <a:r>
              <a:rPr lang="it-IT" dirty="0" err="1"/>
              <a:t>sentenced</a:t>
            </a:r>
            <a:r>
              <a:rPr lang="it-IT" dirty="0"/>
              <a:t> to </a:t>
            </a:r>
            <a:r>
              <a:rPr lang="it-IT" dirty="0" err="1"/>
              <a:t>death</a:t>
            </a:r>
            <a:r>
              <a:rPr lang="it-IT" dirty="0"/>
              <a:t>, so he </a:t>
            </a:r>
            <a:r>
              <a:rPr lang="it-IT" dirty="0" err="1"/>
              <a:t>knows</a:t>
            </a:r>
            <a:r>
              <a:rPr lang="it-IT" dirty="0"/>
              <a:t> </a:t>
            </a:r>
            <a:r>
              <a:rPr lang="it-IT" dirty="0" err="1"/>
              <a:t>it’s</a:t>
            </a:r>
            <a:r>
              <a:rPr lang="it-IT" dirty="0"/>
              <a:t> a </a:t>
            </a:r>
            <a:r>
              <a:rPr lang="it-IT" dirty="0" err="1"/>
              <a:t>lost</a:t>
            </a:r>
            <a:r>
              <a:rPr lang="it-IT" dirty="0"/>
              <a:t> </a:t>
            </a:r>
            <a:r>
              <a:rPr lang="it-IT" dirty="0" err="1"/>
              <a:t>struggle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954416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6D00D0-DA9D-46E4-A70A-404FA1E9C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«</a:t>
            </a:r>
            <a:r>
              <a:rPr lang="it-IT" i="1" dirty="0" err="1"/>
              <a:t>Nineteen</a:t>
            </a:r>
            <a:r>
              <a:rPr lang="it-IT" i="1" dirty="0"/>
              <a:t> </a:t>
            </a:r>
            <a:r>
              <a:rPr lang="it-IT" i="1" dirty="0" err="1"/>
              <a:t>Eighty-Four</a:t>
            </a:r>
            <a:r>
              <a:rPr lang="it-IT" dirty="0"/>
              <a:t>» (part 2)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980ABC-E1C3-48B1-8F50-7B30BFE9E4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70" y="2478024"/>
            <a:ext cx="10859626" cy="4240828"/>
          </a:xfrm>
        </p:spPr>
        <p:txBody>
          <a:bodyPr>
            <a:normAutofit fontScale="92500"/>
          </a:bodyPr>
          <a:lstStyle/>
          <a:p>
            <a:r>
              <a:rPr lang="it-IT" dirty="0"/>
              <a:t>In </a:t>
            </a:r>
            <a:r>
              <a:rPr lang="it-IT" dirty="0" err="1"/>
              <a:t>this</a:t>
            </a:r>
            <a:r>
              <a:rPr lang="it-IT" dirty="0"/>
              <a:t> world, </a:t>
            </a:r>
            <a:r>
              <a:rPr lang="it-IT" b="1" dirty="0">
                <a:solidFill>
                  <a:srgbClr val="FF0066"/>
                </a:solidFill>
              </a:rPr>
              <a:t>love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forbidden</a:t>
            </a:r>
            <a:r>
              <a:rPr lang="it-IT" dirty="0"/>
              <a:t> and </a:t>
            </a:r>
            <a:r>
              <a:rPr lang="it-IT" b="1" dirty="0">
                <a:solidFill>
                  <a:srgbClr val="C00000"/>
                </a:solidFill>
              </a:rPr>
              <a:t>sex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encouraged</a:t>
            </a:r>
            <a:r>
              <a:rPr lang="it-IT" dirty="0"/>
              <a:t>. </a:t>
            </a:r>
            <a:r>
              <a:rPr lang="it-IT" dirty="0" err="1"/>
              <a:t>However</a:t>
            </a:r>
            <a:r>
              <a:rPr lang="it-IT" dirty="0"/>
              <a:t>, Winston starts a love </a:t>
            </a:r>
            <a:r>
              <a:rPr lang="it-IT" dirty="0" err="1"/>
              <a:t>affair</a:t>
            </a:r>
            <a:r>
              <a:rPr lang="it-IT" dirty="0"/>
              <a:t> with a woman </a:t>
            </a:r>
            <a:r>
              <a:rPr lang="it-IT" dirty="0" err="1"/>
              <a:t>dissenter</a:t>
            </a:r>
            <a:r>
              <a:rPr lang="it-IT" dirty="0"/>
              <a:t>, </a:t>
            </a:r>
            <a:r>
              <a:rPr lang="it-IT" b="1" dirty="0">
                <a:solidFill>
                  <a:srgbClr val="FF66CC"/>
                </a:solidFill>
              </a:rPr>
              <a:t>Julia</a:t>
            </a:r>
            <a:r>
              <a:rPr lang="it-IT" dirty="0"/>
              <a:t>. </a:t>
            </a:r>
          </a:p>
          <a:p>
            <a:r>
              <a:rPr lang="it-IT" dirty="0"/>
              <a:t>He </a:t>
            </a:r>
            <a:r>
              <a:rPr lang="it-IT" dirty="0" err="1"/>
              <a:t>also</a:t>
            </a:r>
            <a:r>
              <a:rPr lang="it-IT" dirty="0"/>
              <a:t> makes friend with a man </a:t>
            </a:r>
            <a:r>
              <a:rPr lang="it-IT" dirty="0" err="1"/>
              <a:t>called</a:t>
            </a:r>
            <a:r>
              <a:rPr lang="it-IT" dirty="0"/>
              <a:t> </a:t>
            </a:r>
            <a:r>
              <a:rPr lang="it-IT" b="1" dirty="0">
                <a:solidFill>
                  <a:srgbClr val="663300"/>
                </a:solidFill>
              </a:rPr>
              <a:t>O’ </a:t>
            </a:r>
            <a:r>
              <a:rPr lang="it-IT" b="1" dirty="0" err="1">
                <a:solidFill>
                  <a:srgbClr val="663300"/>
                </a:solidFill>
              </a:rPr>
              <a:t>Brien</a:t>
            </a:r>
            <a:r>
              <a:rPr lang="it-IT" dirty="0"/>
              <a:t>, a </a:t>
            </a:r>
            <a:r>
              <a:rPr lang="it-IT" dirty="0" err="1"/>
              <a:t>member</a:t>
            </a:r>
            <a:r>
              <a:rPr lang="it-IT" dirty="0"/>
              <a:t> of the Inner party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tells</a:t>
            </a:r>
            <a:r>
              <a:rPr lang="it-IT" dirty="0"/>
              <a:t> </a:t>
            </a:r>
            <a:r>
              <a:rPr lang="it-IT" dirty="0" err="1"/>
              <a:t>him</a:t>
            </a:r>
            <a:r>
              <a:rPr lang="it-IT" dirty="0"/>
              <a:t> </a:t>
            </a:r>
            <a:r>
              <a:rPr lang="it-IT" dirty="0" err="1"/>
              <a:t>he’s</a:t>
            </a:r>
            <a:r>
              <a:rPr lang="it-IT" dirty="0"/>
              <a:t> a </a:t>
            </a:r>
            <a:r>
              <a:rPr lang="it-IT" dirty="0" err="1"/>
              <a:t>rebel</a:t>
            </a:r>
            <a:r>
              <a:rPr lang="it-IT" dirty="0"/>
              <a:t>, </a:t>
            </a:r>
            <a:r>
              <a:rPr lang="it-IT" dirty="0" err="1"/>
              <a:t>too</a:t>
            </a:r>
            <a:r>
              <a:rPr lang="it-IT" dirty="0"/>
              <a:t>. </a:t>
            </a:r>
          </a:p>
          <a:p>
            <a:r>
              <a:rPr lang="it-IT" dirty="0"/>
              <a:t>Winston and Julia </a:t>
            </a:r>
            <a:r>
              <a:rPr lang="it-IT" dirty="0" err="1"/>
              <a:t>rent</a:t>
            </a:r>
            <a:r>
              <a:rPr lang="it-IT" dirty="0"/>
              <a:t> a room in the Prole area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appears</a:t>
            </a:r>
            <a:r>
              <a:rPr lang="it-IT" dirty="0"/>
              <a:t> to </a:t>
            </a:r>
            <a:r>
              <a:rPr lang="it-IT" dirty="0" err="1"/>
              <a:t>have</a:t>
            </a:r>
            <a:r>
              <a:rPr lang="it-IT" dirty="0"/>
              <a:t> no </a:t>
            </a:r>
            <a:r>
              <a:rPr lang="it-IT" dirty="0" err="1"/>
              <a:t>telescreen</a:t>
            </a:r>
            <a:r>
              <a:rPr lang="it-IT" dirty="0"/>
              <a:t> and O’ </a:t>
            </a:r>
            <a:r>
              <a:rPr lang="it-IT" dirty="0" err="1"/>
              <a:t>Brien</a:t>
            </a:r>
            <a:r>
              <a:rPr lang="it-IT" dirty="0"/>
              <a:t> </a:t>
            </a:r>
            <a:r>
              <a:rPr lang="it-IT" dirty="0" err="1"/>
              <a:t>convinces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 to join an anti-government secret party </a:t>
            </a:r>
            <a:r>
              <a:rPr lang="it-IT" dirty="0" err="1"/>
              <a:t>called</a:t>
            </a:r>
            <a:r>
              <a:rPr lang="it-IT" dirty="0"/>
              <a:t> «</a:t>
            </a:r>
            <a:r>
              <a:rPr lang="it-IT" b="1" dirty="0">
                <a:solidFill>
                  <a:srgbClr val="00B050"/>
                </a:solidFill>
              </a:rPr>
              <a:t>The </a:t>
            </a:r>
            <a:r>
              <a:rPr lang="it-IT" b="1" dirty="0" err="1">
                <a:solidFill>
                  <a:srgbClr val="00B050"/>
                </a:solidFill>
              </a:rPr>
              <a:t>Brotherhood</a:t>
            </a:r>
            <a:r>
              <a:rPr lang="it-IT" dirty="0"/>
              <a:t>» and </a:t>
            </a:r>
            <a:r>
              <a:rPr lang="it-IT" dirty="0" err="1"/>
              <a:t>gives</a:t>
            </a:r>
            <a:r>
              <a:rPr lang="it-IT" dirty="0"/>
              <a:t> </a:t>
            </a:r>
            <a:r>
              <a:rPr lang="it-IT" dirty="0" err="1"/>
              <a:t>him</a:t>
            </a:r>
            <a:r>
              <a:rPr lang="it-IT" dirty="0"/>
              <a:t> the book of the </a:t>
            </a:r>
            <a:r>
              <a:rPr lang="it-IT" dirty="0" err="1"/>
              <a:t>Brotherhood</a:t>
            </a:r>
            <a:r>
              <a:rPr lang="it-IT" dirty="0"/>
              <a:t>. </a:t>
            </a:r>
          </a:p>
          <a:p>
            <a:r>
              <a:rPr lang="it-IT" dirty="0"/>
              <a:t>Winston and Julia make love in the room and he </a:t>
            </a:r>
            <a:r>
              <a:rPr lang="it-IT" dirty="0" err="1"/>
              <a:t>reads</a:t>
            </a:r>
            <a:r>
              <a:rPr lang="it-IT" dirty="0"/>
              <a:t> </a:t>
            </a:r>
            <a:r>
              <a:rPr lang="it-IT" dirty="0" err="1"/>
              <a:t>her</a:t>
            </a:r>
            <a:r>
              <a:rPr lang="it-IT" dirty="0"/>
              <a:t> the book,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she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not</a:t>
            </a:r>
            <a:r>
              <a:rPr lang="it-IT" dirty="0"/>
              <a:t> </a:t>
            </a:r>
            <a:r>
              <a:rPr lang="it-IT" dirty="0" err="1"/>
              <a:t>interested</a:t>
            </a:r>
            <a:r>
              <a:rPr lang="it-IT" dirty="0"/>
              <a:t>. </a:t>
            </a:r>
            <a:r>
              <a:rPr lang="it-IT" dirty="0" err="1"/>
              <a:t>Finally</a:t>
            </a:r>
            <a:r>
              <a:rPr lang="it-IT" dirty="0"/>
              <a:t> are </a:t>
            </a:r>
            <a:r>
              <a:rPr lang="it-IT" dirty="0" err="1"/>
              <a:t>betrayed</a:t>
            </a:r>
            <a:r>
              <a:rPr lang="it-IT" dirty="0"/>
              <a:t> by </a:t>
            </a:r>
            <a:r>
              <a:rPr lang="it-IT" dirty="0" err="1"/>
              <a:t>hidden</a:t>
            </a:r>
            <a:r>
              <a:rPr lang="it-IT" dirty="0"/>
              <a:t> </a:t>
            </a:r>
            <a:r>
              <a:rPr lang="it-IT" dirty="0" err="1"/>
              <a:t>telescreens</a:t>
            </a:r>
            <a:r>
              <a:rPr lang="it-IT" dirty="0"/>
              <a:t> in the room and by O’Brien and one night </a:t>
            </a:r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arrested</a:t>
            </a:r>
            <a:r>
              <a:rPr lang="it-IT" dirty="0"/>
              <a:t> by the </a:t>
            </a:r>
            <a:r>
              <a:rPr lang="it-IT" dirty="0" err="1"/>
              <a:t>Thought</a:t>
            </a:r>
            <a:r>
              <a:rPr lang="it-IT" dirty="0"/>
              <a:t> Police. </a:t>
            </a:r>
          </a:p>
        </p:txBody>
      </p:sp>
    </p:spTree>
    <p:extLst>
      <p:ext uri="{BB962C8B-B14F-4D97-AF65-F5344CB8AC3E}">
        <p14:creationId xmlns:p14="http://schemas.microsoft.com/office/powerpoint/2010/main" val="3844005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233C64-3AB9-40BD-9414-5EDFE8B06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«</a:t>
            </a:r>
            <a:r>
              <a:rPr lang="it-IT" i="1" dirty="0" err="1"/>
              <a:t>Nineteen</a:t>
            </a:r>
            <a:r>
              <a:rPr lang="it-IT" i="1" dirty="0"/>
              <a:t> </a:t>
            </a:r>
            <a:r>
              <a:rPr lang="it-IT" i="1" dirty="0" err="1"/>
              <a:t>Eighty-Four</a:t>
            </a:r>
            <a:r>
              <a:rPr lang="it-IT" dirty="0"/>
              <a:t>» (part 3)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841BD3B-FA39-4E4A-B548-BAA481DB55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/>
              <a:t>Winston and Julia are </a:t>
            </a:r>
            <a:r>
              <a:rPr lang="it-IT" dirty="0" err="1"/>
              <a:t>taken</a:t>
            </a:r>
            <a:r>
              <a:rPr lang="it-IT" dirty="0"/>
              <a:t> to the </a:t>
            </a:r>
            <a:r>
              <a:rPr lang="it-IT" dirty="0" err="1"/>
              <a:t>Ministry</a:t>
            </a:r>
            <a:r>
              <a:rPr lang="it-IT" dirty="0"/>
              <a:t> of Love, </a:t>
            </a:r>
            <a:r>
              <a:rPr lang="it-IT" dirty="0" err="1"/>
              <a:t>where</a:t>
            </a:r>
            <a:r>
              <a:rPr lang="it-IT" dirty="0"/>
              <a:t> </a:t>
            </a:r>
            <a:r>
              <a:rPr lang="it-IT" dirty="0" err="1"/>
              <a:t>they</a:t>
            </a:r>
            <a:r>
              <a:rPr lang="it-IT" dirty="0"/>
              <a:t> are </a:t>
            </a:r>
            <a:r>
              <a:rPr lang="it-IT" dirty="0" err="1"/>
              <a:t>tortured</a:t>
            </a:r>
            <a:r>
              <a:rPr lang="it-IT" dirty="0"/>
              <a:t> to be ‘</a:t>
            </a:r>
            <a:r>
              <a:rPr lang="it-IT" dirty="0" err="1"/>
              <a:t>cured</a:t>
            </a:r>
            <a:r>
              <a:rPr lang="it-IT" dirty="0"/>
              <a:t>’. </a:t>
            </a:r>
          </a:p>
          <a:p>
            <a:r>
              <a:rPr lang="it-IT" dirty="0"/>
              <a:t>At the end, Winston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sent</a:t>
            </a:r>
            <a:r>
              <a:rPr lang="it-IT" dirty="0"/>
              <a:t> to </a:t>
            </a:r>
            <a:r>
              <a:rPr lang="it-IT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Room 101</a:t>
            </a:r>
            <a:r>
              <a:rPr lang="it-IT" dirty="0"/>
              <a:t>, the </a:t>
            </a:r>
            <a:r>
              <a:rPr lang="it-IT" dirty="0" err="1"/>
              <a:t>destination</a:t>
            </a:r>
            <a:r>
              <a:rPr lang="it-IT" dirty="0"/>
              <a:t> for </a:t>
            </a:r>
            <a:r>
              <a:rPr lang="it-IT" dirty="0" err="1"/>
              <a:t>those</a:t>
            </a:r>
            <a:r>
              <a:rPr lang="it-IT" dirty="0"/>
              <a:t>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opposed</a:t>
            </a:r>
            <a:r>
              <a:rPr lang="it-IT" dirty="0"/>
              <a:t> the Party to be </a:t>
            </a:r>
            <a:r>
              <a:rPr lang="it-IT" dirty="0" err="1"/>
              <a:t>confronted</a:t>
            </a:r>
            <a:r>
              <a:rPr lang="it-IT" dirty="0"/>
              <a:t> with </a:t>
            </a:r>
            <a:r>
              <a:rPr lang="it-IT" dirty="0" err="1"/>
              <a:t>their</a:t>
            </a:r>
            <a:r>
              <a:rPr lang="it-IT" dirty="0"/>
              <a:t> </a:t>
            </a:r>
            <a:r>
              <a:rPr lang="it-IT" dirty="0" err="1"/>
              <a:t>worst</a:t>
            </a:r>
            <a:r>
              <a:rPr lang="it-IT" dirty="0"/>
              <a:t> </a:t>
            </a:r>
            <a:r>
              <a:rPr lang="it-IT" dirty="0" err="1"/>
              <a:t>fears</a:t>
            </a:r>
            <a:r>
              <a:rPr lang="it-IT" dirty="0"/>
              <a:t>. </a:t>
            </a:r>
            <a:r>
              <a:rPr lang="it-IT" dirty="0" err="1"/>
              <a:t>Winston’s</a:t>
            </a:r>
            <a:r>
              <a:rPr lang="it-IT" dirty="0"/>
              <a:t> </a:t>
            </a:r>
            <a:r>
              <a:rPr lang="it-IT" dirty="0" err="1"/>
              <a:t>fear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rats</a:t>
            </a:r>
            <a:r>
              <a:rPr lang="it-IT" dirty="0"/>
              <a:t>, so </a:t>
            </a:r>
            <a:r>
              <a:rPr lang="it-IT" dirty="0" err="1"/>
              <a:t>tortured</a:t>
            </a:r>
            <a:r>
              <a:rPr lang="it-IT" dirty="0"/>
              <a:t> by </a:t>
            </a:r>
            <a:r>
              <a:rPr lang="it-IT" dirty="0" err="1"/>
              <a:t>rats</a:t>
            </a:r>
            <a:r>
              <a:rPr lang="it-IT" dirty="0"/>
              <a:t> on </a:t>
            </a:r>
            <a:r>
              <a:rPr lang="it-IT" dirty="0" err="1"/>
              <a:t>his</a:t>
            </a:r>
            <a:r>
              <a:rPr lang="it-IT" dirty="0"/>
              <a:t> face, he </a:t>
            </a:r>
            <a:r>
              <a:rPr lang="it-IT" dirty="0" err="1"/>
              <a:t>cries</a:t>
            </a:r>
            <a:r>
              <a:rPr lang="it-IT" dirty="0"/>
              <a:t> «Do </a:t>
            </a:r>
            <a:r>
              <a:rPr lang="it-IT" dirty="0" err="1"/>
              <a:t>it</a:t>
            </a:r>
            <a:r>
              <a:rPr lang="it-IT" dirty="0"/>
              <a:t> to Julia!». </a:t>
            </a:r>
          </a:p>
          <a:p>
            <a:r>
              <a:rPr lang="it-IT" dirty="0"/>
              <a:t>So O’ </a:t>
            </a:r>
            <a:r>
              <a:rPr lang="it-IT" dirty="0" err="1"/>
              <a:t>Brien</a:t>
            </a:r>
            <a:r>
              <a:rPr lang="it-IT" dirty="0"/>
              <a:t> </a:t>
            </a:r>
            <a:r>
              <a:rPr lang="it-IT" dirty="0" err="1"/>
              <a:t>destroys</a:t>
            </a:r>
            <a:r>
              <a:rPr lang="it-IT" dirty="0"/>
              <a:t> </a:t>
            </a:r>
            <a:r>
              <a:rPr lang="it-IT" dirty="0" err="1"/>
              <a:t>his</a:t>
            </a:r>
            <a:r>
              <a:rPr lang="it-IT" dirty="0"/>
              <a:t> </a:t>
            </a:r>
            <a:r>
              <a:rPr lang="it-IT" dirty="0" err="1"/>
              <a:t>intellectual</a:t>
            </a:r>
            <a:r>
              <a:rPr lang="it-IT" dirty="0"/>
              <a:t> </a:t>
            </a:r>
            <a:r>
              <a:rPr lang="it-IT" dirty="0" err="1"/>
              <a:t>integrity</a:t>
            </a:r>
            <a:r>
              <a:rPr lang="it-IT" dirty="0"/>
              <a:t> and </a:t>
            </a:r>
            <a:r>
              <a:rPr lang="it-IT" dirty="0" err="1"/>
              <a:t>then</a:t>
            </a:r>
            <a:r>
              <a:rPr lang="it-IT" dirty="0"/>
              <a:t> </a:t>
            </a:r>
            <a:r>
              <a:rPr lang="it-IT" dirty="0" err="1"/>
              <a:t>his</a:t>
            </a:r>
            <a:r>
              <a:rPr lang="it-IT" dirty="0"/>
              <a:t> </a:t>
            </a:r>
            <a:r>
              <a:rPr lang="it-IT" dirty="0" err="1"/>
              <a:t>emotional</a:t>
            </a:r>
            <a:r>
              <a:rPr lang="it-IT" dirty="0"/>
              <a:t> </a:t>
            </a:r>
            <a:r>
              <a:rPr lang="it-IT" dirty="0" err="1"/>
              <a:t>resistance</a:t>
            </a:r>
            <a:r>
              <a:rPr lang="it-IT" dirty="0"/>
              <a:t>: Winston makes a ‘</a:t>
            </a:r>
            <a:r>
              <a:rPr lang="it-IT" dirty="0" err="1"/>
              <a:t>voluntary</a:t>
            </a:r>
            <a:r>
              <a:rPr lang="it-IT" dirty="0"/>
              <a:t>’ </a:t>
            </a:r>
            <a:r>
              <a:rPr lang="it-IT" dirty="0" err="1"/>
              <a:t>confession</a:t>
            </a:r>
            <a:r>
              <a:rPr lang="it-IT" dirty="0"/>
              <a:t> and </a:t>
            </a:r>
            <a:r>
              <a:rPr lang="it-IT" dirty="0" err="1"/>
              <a:t>implicates</a:t>
            </a:r>
            <a:r>
              <a:rPr lang="it-IT" dirty="0"/>
              <a:t> Julia, so he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released</a:t>
            </a:r>
            <a:r>
              <a:rPr lang="it-IT" dirty="0"/>
              <a:t>. He </a:t>
            </a:r>
            <a:r>
              <a:rPr lang="it-IT" dirty="0" err="1"/>
              <a:t>sits</a:t>
            </a:r>
            <a:r>
              <a:rPr lang="it-IT" dirty="0"/>
              <a:t> in a bar and </a:t>
            </a:r>
            <a:r>
              <a:rPr lang="it-IT" dirty="0" err="1"/>
              <a:t>cries</a:t>
            </a:r>
            <a:r>
              <a:rPr lang="it-IT" dirty="0"/>
              <a:t> </a:t>
            </a:r>
            <a:r>
              <a:rPr lang="it-IT" dirty="0" err="1"/>
              <a:t>because</a:t>
            </a:r>
            <a:r>
              <a:rPr lang="it-IT" dirty="0"/>
              <a:t> </a:t>
            </a:r>
            <a:r>
              <a:rPr lang="it-IT" dirty="0" err="1"/>
              <a:t>now</a:t>
            </a:r>
            <a:r>
              <a:rPr lang="it-IT" dirty="0"/>
              <a:t> «He loves the </a:t>
            </a:r>
            <a:r>
              <a:rPr lang="it-IT" dirty="0">
                <a:solidFill>
                  <a:schemeClr val="accent4">
                    <a:lumMod val="75000"/>
                  </a:schemeClr>
                </a:solidFill>
              </a:rPr>
              <a:t>Big Brother</a:t>
            </a:r>
            <a:r>
              <a:rPr lang="it-IT" dirty="0"/>
              <a:t>». </a:t>
            </a:r>
          </a:p>
          <a:p>
            <a:r>
              <a:rPr lang="it-IT" dirty="0"/>
              <a:t>He </a:t>
            </a:r>
            <a:r>
              <a:rPr lang="it-IT" dirty="0" err="1"/>
              <a:t>meets</a:t>
            </a:r>
            <a:r>
              <a:rPr lang="it-IT" dirty="0"/>
              <a:t> Julia one day,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there</a:t>
            </a:r>
            <a:r>
              <a:rPr lang="it-IT" dirty="0"/>
              <a:t> are no feelings </a:t>
            </a:r>
            <a:r>
              <a:rPr lang="it-IT" dirty="0" err="1"/>
              <a:t>left</a:t>
            </a:r>
            <a:r>
              <a:rPr lang="it-IT" dirty="0"/>
              <a:t> </a:t>
            </a:r>
            <a:r>
              <a:rPr lang="it-IT" dirty="0" err="1"/>
              <a:t>between</a:t>
            </a:r>
            <a:r>
              <a:rPr lang="it-IT" dirty="0"/>
              <a:t> </a:t>
            </a:r>
            <a:r>
              <a:rPr lang="it-IT" dirty="0" err="1"/>
              <a:t>them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35990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B8B0C8-42BE-425B-A109-C4C073F187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«1984»: Features and </a:t>
            </a:r>
            <a:r>
              <a:rPr lang="it-IT" dirty="0" err="1"/>
              <a:t>themes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FA8D393-3D7D-4FA7-8CB9-5E718D8C9A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74573"/>
            <a:ext cx="10674096" cy="4784035"/>
          </a:xfrm>
        </p:spPr>
        <p:txBody>
          <a:bodyPr>
            <a:normAutofit fontScale="70000" lnSpcReduction="20000"/>
          </a:bodyPr>
          <a:lstStyle/>
          <a:p>
            <a:r>
              <a:rPr lang="it-IT" dirty="0"/>
              <a:t>The </a:t>
            </a:r>
            <a:r>
              <a:rPr lang="it-IT" dirty="0" err="1"/>
              <a:t>novel’s</a:t>
            </a:r>
            <a:r>
              <a:rPr lang="it-IT" dirty="0"/>
              <a:t> </a:t>
            </a:r>
            <a:r>
              <a:rPr lang="it-IT" dirty="0" err="1"/>
              <a:t>title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an </a:t>
            </a:r>
            <a:r>
              <a:rPr lang="it-IT" dirty="0" err="1"/>
              <a:t>inversion</a:t>
            </a:r>
            <a:r>
              <a:rPr lang="it-IT" dirty="0"/>
              <a:t> of the </a:t>
            </a:r>
            <a:r>
              <a:rPr lang="it-IT" dirty="0" err="1"/>
              <a:t>year</a:t>
            </a:r>
            <a:r>
              <a:rPr lang="it-IT" dirty="0"/>
              <a:t> in </a:t>
            </a:r>
            <a:r>
              <a:rPr lang="it-IT" dirty="0" err="1"/>
              <a:t>which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was</a:t>
            </a:r>
            <a:r>
              <a:rPr lang="it-IT" dirty="0"/>
              <a:t> </a:t>
            </a:r>
            <a:r>
              <a:rPr lang="it-IT" dirty="0" err="1"/>
              <a:t>written</a:t>
            </a:r>
            <a:r>
              <a:rPr lang="it-IT" dirty="0"/>
              <a:t>: 1948. </a:t>
            </a:r>
          </a:p>
          <a:p>
            <a:pPr marL="0" indent="0" algn="ctr">
              <a:buNone/>
            </a:pPr>
            <a:r>
              <a:rPr lang="it-IT" sz="2600" b="1" dirty="0">
                <a:solidFill>
                  <a:srgbClr val="FF0000"/>
                </a:solidFill>
              </a:rPr>
              <a:t>1. </a:t>
            </a:r>
            <a:r>
              <a:rPr lang="it-IT" sz="2600" b="1" dirty="0" err="1">
                <a:solidFill>
                  <a:srgbClr val="FF0000"/>
                </a:solidFill>
              </a:rPr>
              <a:t>Totalitarianism</a:t>
            </a:r>
            <a:r>
              <a:rPr lang="it-IT" sz="2600" dirty="0">
                <a:solidFill>
                  <a:srgbClr val="FF0000"/>
                </a:solidFill>
              </a:rPr>
              <a:t> and </a:t>
            </a:r>
            <a:r>
              <a:rPr lang="it-IT" sz="2600" b="1" dirty="0">
                <a:solidFill>
                  <a:srgbClr val="FF0000"/>
                </a:solidFill>
              </a:rPr>
              <a:t>mass media propaganda</a:t>
            </a:r>
          </a:p>
          <a:p>
            <a:pPr marL="0" indent="0">
              <a:buNone/>
            </a:pPr>
            <a:r>
              <a:rPr lang="it-IT" dirty="0"/>
              <a:t>The scenario </a:t>
            </a:r>
            <a:r>
              <a:rPr lang="it-IT" dirty="0" err="1"/>
              <a:t>presented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fictional</a:t>
            </a:r>
            <a:r>
              <a:rPr lang="it-IT" dirty="0"/>
              <a:t>, </a:t>
            </a:r>
            <a:r>
              <a:rPr lang="it-IT" dirty="0" err="1"/>
              <a:t>but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represents</a:t>
            </a:r>
            <a:r>
              <a:rPr lang="it-IT" dirty="0"/>
              <a:t> the horror of the </a:t>
            </a:r>
            <a:r>
              <a:rPr lang="it-IT" dirty="0" err="1"/>
              <a:t>Nazism</a:t>
            </a:r>
            <a:r>
              <a:rPr lang="it-IT" dirty="0"/>
              <a:t> and the </a:t>
            </a:r>
            <a:r>
              <a:rPr lang="it-IT" dirty="0" err="1"/>
              <a:t>oppression</a:t>
            </a:r>
            <a:r>
              <a:rPr lang="it-IT" dirty="0"/>
              <a:t> of </a:t>
            </a:r>
            <a:r>
              <a:rPr lang="it-IT" dirty="0" err="1"/>
              <a:t>Stalinism</a:t>
            </a:r>
            <a:r>
              <a:rPr lang="it-IT" dirty="0"/>
              <a:t> in Russia. People are </a:t>
            </a:r>
            <a:r>
              <a:rPr lang="it-IT" dirty="0" err="1"/>
              <a:t>constantly</a:t>
            </a:r>
            <a:r>
              <a:rPr lang="it-IT" dirty="0"/>
              <a:t> </a:t>
            </a:r>
            <a:r>
              <a:rPr lang="it-IT" dirty="0" err="1"/>
              <a:t>monitored</a:t>
            </a:r>
            <a:r>
              <a:rPr lang="it-IT" dirty="0"/>
              <a:t> by </a:t>
            </a:r>
            <a:r>
              <a:rPr lang="it-IT" dirty="0" err="1"/>
              <a:t>telescreens</a:t>
            </a:r>
            <a:r>
              <a:rPr lang="it-IT" dirty="0"/>
              <a:t>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cannot</a:t>
            </a:r>
            <a:r>
              <a:rPr lang="it-IT" dirty="0"/>
              <a:t> be </a:t>
            </a:r>
            <a:r>
              <a:rPr lang="it-IT" dirty="0" err="1"/>
              <a:t>turned</a:t>
            </a:r>
            <a:r>
              <a:rPr lang="it-IT" dirty="0"/>
              <a:t> off and by propaganda, to </a:t>
            </a:r>
            <a:r>
              <a:rPr lang="it-IT" dirty="0" err="1"/>
              <a:t>cancel</a:t>
            </a:r>
            <a:r>
              <a:rPr lang="it-IT" dirty="0"/>
              <a:t> </a:t>
            </a:r>
            <a:r>
              <a:rPr lang="it-IT" dirty="0" err="1"/>
              <a:t>independent</a:t>
            </a:r>
            <a:r>
              <a:rPr lang="it-IT" dirty="0"/>
              <a:t> </a:t>
            </a:r>
            <a:r>
              <a:rPr lang="it-IT" dirty="0" err="1"/>
              <a:t>thought</a:t>
            </a:r>
            <a:r>
              <a:rPr lang="it-IT" dirty="0"/>
              <a:t>. </a:t>
            </a:r>
          </a:p>
          <a:p>
            <a:pPr marL="0" indent="0">
              <a:buNone/>
            </a:pPr>
            <a:r>
              <a:rPr lang="it-IT" dirty="0"/>
              <a:t>The Party </a:t>
            </a:r>
            <a:r>
              <a:rPr lang="it-IT" dirty="0" err="1"/>
              <a:t>isolates</a:t>
            </a:r>
            <a:r>
              <a:rPr lang="it-IT" dirty="0"/>
              <a:t> </a:t>
            </a:r>
            <a:r>
              <a:rPr lang="it-IT" dirty="0" err="1"/>
              <a:t>individuals</a:t>
            </a:r>
            <a:r>
              <a:rPr lang="it-IT" dirty="0"/>
              <a:t>, </a:t>
            </a:r>
            <a:r>
              <a:rPr lang="it-IT" dirty="0" err="1"/>
              <a:t>undermines</a:t>
            </a:r>
            <a:r>
              <a:rPr lang="it-IT" dirty="0"/>
              <a:t> the family </a:t>
            </a:r>
            <a:r>
              <a:rPr lang="it-IT" dirty="0" err="1"/>
              <a:t>structure</a:t>
            </a:r>
            <a:r>
              <a:rPr lang="it-IT" dirty="0"/>
              <a:t> and controls information by a </a:t>
            </a:r>
            <a:r>
              <a:rPr lang="it-IT" dirty="0" err="1"/>
              <a:t>falsification</a:t>
            </a:r>
            <a:r>
              <a:rPr lang="it-IT" dirty="0"/>
              <a:t> of the </a:t>
            </a:r>
            <a:r>
              <a:rPr lang="it-IT" dirty="0" err="1"/>
              <a:t>past</a:t>
            </a:r>
            <a:r>
              <a:rPr lang="it-IT" dirty="0"/>
              <a:t>. </a:t>
            </a:r>
          </a:p>
          <a:p>
            <a:pPr marL="0" indent="0">
              <a:buNone/>
            </a:pPr>
            <a:r>
              <a:rPr lang="it-IT" dirty="0"/>
              <a:t>So the media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b="1" dirty="0">
                <a:solidFill>
                  <a:srgbClr val="C00000"/>
                </a:solidFill>
              </a:rPr>
              <a:t>2 </a:t>
            </a:r>
            <a:r>
              <a:rPr lang="it-IT" b="1" dirty="0" err="1">
                <a:solidFill>
                  <a:srgbClr val="C00000"/>
                </a:solidFill>
              </a:rPr>
              <a:t>functions</a:t>
            </a:r>
            <a:r>
              <a:rPr lang="it-IT" dirty="0">
                <a:solidFill>
                  <a:srgbClr val="C00000"/>
                </a:solidFill>
              </a:rPr>
              <a:t>: </a:t>
            </a:r>
          </a:p>
          <a:p>
            <a:pPr marL="457200" indent="-457200">
              <a:buAutoNum type="arabicParenR"/>
            </a:pPr>
            <a:r>
              <a:rPr lang="it-IT" dirty="0">
                <a:solidFill>
                  <a:srgbClr val="C00000"/>
                </a:solidFill>
              </a:rPr>
              <a:t>To </a:t>
            </a:r>
            <a:r>
              <a:rPr lang="it-IT" dirty="0" err="1">
                <a:solidFill>
                  <a:srgbClr val="C00000"/>
                </a:solidFill>
              </a:rPr>
              <a:t>brainwash</a:t>
            </a:r>
            <a:r>
              <a:rPr lang="it-IT" dirty="0">
                <a:solidFill>
                  <a:srgbClr val="C00000"/>
                </a:solidFill>
              </a:rPr>
              <a:t> the </a:t>
            </a:r>
            <a:r>
              <a:rPr lang="it-IT" dirty="0" err="1">
                <a:solidFill>
                  <a:srgbClr val="C00000"/>
                </a:solidFill>
              </a:rPr>
              <a:t>population</a:t>
            </a:r>
            <a:r>
              <a:rPr lang="it-IT" dirty="0">
                <a:solidFill>
                  <a:srgbClr val="C00000"/>
                </a:solidFill>
              </a:rPr>
              <a:t> with the </a:t>
            </a:r>
            <a:r>
              <a:rPr lang="it-IT" dirty="0" err="1">
                <a:solidFill>
                  <a:srgbClr val="C00000"/>
                </a:solidFill>
              </a:rPr>
              <a:t>paradoxes</a:t>
            </a:r>
            <a:r>
              <a:rPr lang="it-IT" dirty="0">
                <a:solidFill>
                  <a:srgbClr val="C00000"/>
                </a:solidFill>
              </a:rPr>
              <a:t> of NEWSPEAK («War </a:t>
            </a:r>
            <a:r>
              <a:rPr lang="it-IT" dirty="0" err="1">
                <a:solidFill>
                  <a:srgbClr val="C00000"/>
                </a:solidFill>
              </a:rPr>
              <a:t>is</a:t>
            </a:r>
            <a:r>
              <a:rPr lang="it-IT" dirty="0">
                <a:solidFill>
                  <a:srgbClr val="C00000"/>
                </a:solidFill>
              </a:rPr>
              <a:t> peace», «Love </a:t>
            </a:r>
            <a:r>
              <a:rPr lang="it-IT" dirty="0" err="1">
                <a:solidFill>
                  <a:srgbClr val="C00000"/>
                </a:solidFill>
              </a:rPr>
              <a:t>is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hate</a:t>
            </a:r>
            <a:r>
              <a:rPr lang="it-IT" dirty="0">
                <a:solidFill>
                  <a:srgbClr val="C00000"/>
                </a:solidFill>
              </a:rPr>
              <a:t>») </a:t>
            </a:r>
            <a:r>
              <a:rPr lang="it-IT" dirty="0" err="1">
                <a:solidFill>
                  <a:srgbClr val="C00000"/>
                </a:solidFill>
              </a:rPr>
              <a:t>that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distort</a:t>
            </a:r>
            <a:r>
              <a:rPr lang="it-IT" dirty="0">
                <a:solidFill>
                  <a:srgbClr val="C00000"/>
                </a:solidFill>
              </a:rPr>
              <a:t> reality </a:t>
            </a:r>
            <a:r>
              <a:rPr lang="it-IT" dirty="0" err="1">
                <a:solidFill>
                  <a:srgbClr val="C00000"/>
                </a:solidFill>
              </a:rPr>
              <a:t>according</a:t>
            </a:r>
            <a:r>
              <a:rPr lang="it-IT" dirty="0">
                <a:solidFill>
                  <a:srgbClr val="C00000"/>
                </a:solidFill>
              </a:rPr>
              <a:t> to the </a:t>
            </a:r>
            <a:r>
              <a:rPr lang="it-IT" dirty="0" err="1">
                <a:solidFill>
                  <a:srgbClr val="C00000"/>
                </a:solidFill>
              </a:rPr>
              <a:t>state’s</a:t>
            </a:r>
            <a:r>
              <a:rPr lang="it-IT" dirty="0">
                <a:solidFill>
                  <a:srgbClr val="C00000"/>
                </a:solidFill>
              </a:rPr>
              <a:t> </a:t>
            </a:r>
            <a:r>
              <a:rPr lang="it-IT" dirty="0" err="1">
                <a:solidFill>
                  <a:srgbClr val="C00000"/>
                </a:solidFill>
              </a:rPr>
              <a:t>wishes</a:t>
            </a:r>
            <a:r>
              <a:rPr lang="it-IT" dirty="0">
                <a:solidFill>
                  <a:srgbClr val="C00000"/>
                </a:solidFill>
              </a:rPr>
              <a:t>; </a:t>
            </a:r>
          </a:p>
          <a:p>
            <a:pPr marL="457200" indent="-457200">
              <a:buAutoNum type="arabicParenR"/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To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keep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people under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surveillance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every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room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has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a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telescreen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; images of the Big Brother are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everywhere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it-IT" dirty="0" err="1">
                <a:solidFill>
                  <a:schemeClr val="accent1">
                    <a:lumMod val="50000"/>
                  </a:schemeClr>
                </a:solidFill>
              </a:rPr>
              <a:t>accompanied</a:t>
            </a: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 by the writing «BIG BROTHER IS WATCHING YOU». </a:t>
            </a:r>
          </a:p>
          <a:p>
            <a:pPr marL="0" indent="0">
              <a:buNone/>
            </a:pPr>
            <a:r>
              <a:rPr lang="it-IT" dirty="0" err="1"/>
              <a:t>This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a </a:t>
            </a:r>
            <a:r>
              <a:rPr lang="it-IT" b="1" dirty="0" err="1"/>
              <a:t>prophetic</a:t>
            </a:r>
            <a:r>
              <a:rPr lang="it-IT" dirty="0"/>
              <a:t> </a:t>
            </a:r>
            <a:r>
              <a:rPr lang="it-IT" dirty="0" err="1"/>
              <a:t>view</a:t>
            </a:r>
            <a:r>
              <a:rPr lang="it-IT" dirty="0"/>
              <a:t> of society, </a:t>
            </a:r>
            <a:r>
              <a:rPr lang="it-IT" dirty="0" err="1"/>
              <a:t>where</a:t>
            </a:r>
            <a:r>
              <a:rPr lang="it-IT" dirty="0"/>
              <a:t> people are </a:t>
            </a:r>
            <a:r>
              <a:rPr lang="it-IT" dirty="0" err="1"/>
              <a:t>controlled</a:t>
            </a:r>
            <a:r>
              <a:rPr lang="it-IT" dirty="0"/>
              <a:t> and the power </a:t>
            </a:r>
            <a:r>
              <a:rPr lang="it-IT" dirty="0" err="1"/>
              <a:t>is</a:t>
            </a:r>
            <a:r>
              <a:rPr lang="it-IT" dirty="0"/>
              <a:t> in the hands of </a:t>
            </a:r>
            <a:r>
              <a:rPr lang="it-IT" dirty="0" err="1"/>
              <a:t>few</a:t>
            </a:r>
            <a:r>
              <a:rPr lang="it-IT" dirty="0"/>
              <a:t> people </a:t>
            </a:r>
            <a:r>
              <a:rPr lang="it-IT" dirty="0" err="1"/>
              <a:t>who</a:t>
            </a:r>
            <a:r>
              <a:rPr lang="it-IT" dirty="0"/>
              <a:t> </a:t>
            </a:r>
            <a:r>
              <a:rPr lang="it-IT" dirty="0" err="1"/>
              <a:t>have</a:t>
            </a:r>
            <a:r>
              <a:rPr lang="it-IT" dirty="0"/>
              <a:t> </a:t>
            </a:r>
            <a:r>
              <a:rPr lang="it-IT" dirty="0" err="1"/>
              <a:t>economic</a:t>
            </a:r>
            <a:r>
              <a:rPr lang="it-IT" dirty="0"/>
              <a:t> </a:t>
            </a:r>
            <a:r>
              <a:rPr lang="it-IT" dirty="0" err="1"/>
              <a:t>interests</a:t>
            </a:r>
            <a:r>
              <a:rPr lang="it-IT" dirty="0"/>
              <a:t> and </a:t>
            </a:r>
            <a:r>
              <a:rPr lang="it-IT" dirty="0" err="1"/>
              <a:t>manipulate</a:t>
            </a:r>
            <a:r>
              <a:rPr lang="it-IT" dirty="0"/>
              <a:t> the information to </a:t>
            </a:r>
            <a:r>
              <a:rPr lang="it-IT" dirty="0" err="1"/>
              <a:t>influence</a:t>
            </a:r>
            <a:r>
              <a:rPr lang="it-IT" dirty="0"/>
              <a:t> public opinion. </a:t>
            </a:r>
          </a:p>
        </p:txBody>
      </p:sp>
    </p:spTree>
    <p:extLst>
      <p:ext uri="{BB962C8B-B14F-4D97-AF65-F5344CB8AC3E}">
        <p14:creationId xmlns:p14="http://schemas.microsoft.com/office/powerpoint/2010/main" val="1877750192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RegularSeedLeftStep">
      <a:dk1>
        <a:srgbClr val="000000"/>
      </a:dk1>
      <a:lt1>
        <a:srgbClr val="FFFFFF"/>
      </a:lt1>
      <a:dk2>
        <a:srgbClr val="311B25"/>
      </a:dk2>
      <a:lt2>
        <a:srgbClr val="F0F3F1"/>
      </a:lt2>
      <a:accent1>
        <a:srgbClr val="D13EA1"/>
      </a:accent1>
      <a:accent2>
        <a:srgbClr val="B32DC0"/>
      </a:accent2>
      <a:accent3>
        <a:srgbClr val="873ED1"/>
      </a:accent3>
      <a:accent4>
        <a:srgbClr val="463BC4"/>
      </a:accent4>
      <a:accent5>
        <a:srgbClr val="3E70D1"/>
      </a:accent5>
      <a:accent6>
        <a:srgbClr val="2D9BC0"/>
      </a:accent6>
      <a:hlink>
        <a:srgbClr val="349D57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2232</Words>
  <Application>Microsoft Office PowerPoint</Application>
  <PresentationFormat>Widescreen</PresentationFormat>
  <Paragraphs>83</Paragraphs>
  <Slides>15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9" baseType="lpstr">
      <vt:lpstr>Arial</vt:lpstr>
      <vt:lpstr>Calibri</vt:lpstr>
      <vt:lpstr>Neue Haas Grotesk Text Pro</vt:lpstr>
      <vt:lpstr>AccentBoxVTI</vt:lpstr>
      <vt:lpstr>GEORGE ORWELL </vt:lpstr>
      <vt:lpstr>George Orwell’s life</vt:lpstr>
      <vt:lpstr>Orwell’s works </vt:lpstr>
      <vt:lpstr>Orwell’s political view </vt:lpstr>
      <vt:lpstr>«Nineteen Eighty-Four» (part 1) </vt:lpstr>
      <vt:lpstr>«Nineteen Eighty-Four» (part 1) </vt:lpstr>
      <vt:lpstr>«Nineteen Eighty-Four» (part 2) </vt:lpstr>
      <vt:lpstr>«Nineteen Eighty-Four» (part 3) </vt:lpstr>
      <vt:lpstr>«1984»: Features and themes</vt:lpstr>
      <vt:lpstr>2. Language: «Newspeak» and «Doublethink»</vt:lpstr>
      <vt:lpstr>3. Love</vt:lpstr>
      <vt:lpstr>Narrative structure and style</vt:lpstr>
      <vt:lpstr>«Animal farm» (1945)</vt:lpstr>
      <vt:lpstr>Interpretations of «Animal farm» </vt:lpstr>
      <vt:lpstr>Style of «Animal farm»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GEORGE ORWELL</dc:title>
  <dc:creator>Adriano Laudisio</dc:creator>
  <cp:lastModifiedBy>Adriano Laudisio</cp:lastModifiedBy>
  <cp:revision>22</cp:revision>
  <dcterms:created xsi:type="dcterms:W3CDTF">2021-05-06T21:07:45Z</dcterms:created>
  <dcterms:modified xsi:type="dcterms:W3CDTF">2021-05-11T22:27:17Z</dcterms:modified>
</cp:coreProperties>
</file>