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33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81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49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265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63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70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318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27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26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26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2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72CC-5A83-47F4-A331-A1DD79C5F4E8}" type="datetimeFigureOut">
              <a:rPr lang="it-IT" smtClean="0"/>
              <a:t>27/10/2016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1B07-97FF-45D4-AA80-23506A06C8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94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t-IT" dirty="0" smtClean="0"/>
              <a:t>ESPRIMERSI ATTRAVERSO IL MOVIMENTO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it-IT" dirty="0" smtClean="0">
              <a:solidFill>
                <a:srgbClr val="FFFF00"/>
              </a:solidFill>
            </a:endParaRPr>
          </a:p>
          <a:p>
            <a:r>
              <a:rPr lang="it-IT" dirty="0" smtClean="0">
                <a:solidFill>
                  <a:srgbClr val="FFFF00"/>
                </a:solidFill>
              </a:rPr>
              <a:t>L’IMPORTANZA DEL MOVIMENTO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3419872" y="2276872"/>
            <a:ext cx="2016224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812360" y="494116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Prof</a:t>
            </a:r>
          </a:p>
          <a:p>
            <a:r>
              <a:rPr lang="it-IT" b="1" i="1" dirty="0" err="1" smtClean="0"/>
              <a:t>Gerbase</a:t>
            </a:r>
            <a:endParaRPr lang="it-IT" b="1" i="1" dirty="0" smtClean="0"/>
          </a:p>
          <a:p>
            <a:r>
              <a:rPr lang="it-IT" b="1" i="1" dirty="0" smtClean="0"/>
              <a:t>Caterina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0195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11560" y="620688"/>
            <a:ext cx="1800200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/>
              <a:t>IL MOVIMENTO</a:t>
            </a:r>
            <a:endParaRPr lang="it-IT" sz="20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1331640" y="990020"/>
            <a:ext cx="0" cy="53913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1321119" y="1275817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123728" y="1124744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UN  CAMMINO  CHE PARTE DALL’ESECUZIONE DI GESTI SEMPLICI E PORTA ALL’APPRENDIMENTO DI GESTI COMPLESSI</a:t>
            </a:r>
            <a:endParaRPr lang="it-IT" sz="1600" dirty="0"/>
          </a:p>
        </p:txBody>
      </p:sp>
      <p:cxnSp>
        <p:nvCxnSpPr>
          <p:cNvPr id="11" name="Connettore 2 10"/>
          <p:cNvCxnSpPr/>
          <p:nvPr/>
        </p:nvCxnSpPr>
        <p:spPr>
          <a:xfrm>
            <a:off x="1321119" y="213285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123728" y="2132856"/>
            <a:ext cx="1296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METTE IN RELAZIONE     CON</a:t>
            </a:r>
            <a:endParaRPr lang="it-IT" sz="1600" dirty="0"/>
          </a:p>
        </p:txBody>
      </p:sp>
      <p:sp>
        <p:nvSpPr>
          <p:cNvPr id="14" name="Freccia a destra 13"/>
          <p:cNvSpPr/>
          <p:nvPr/>
        </p:nvSpPr>
        <p:spPr>
          <a:xfrm>
            <a:off x="3563888" y="2132856"/>
            <a:ext cx="432048" cy="194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3563888" y="2548354"/>
            <a:ext cx="432048" cy="1692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3563888" y="2963853"/>
            <a:ext cx="432048" cy="1645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355976" y="1988840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SE STESSI</a:t>
            </a:r>
            <a:endParaRPr lang="it-IT" sz="16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384960" y="2379077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L’AMBIENTE</a:t>
            </a:r>
            <a:endParaRPr lang="it-IT" sz="16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355976" y="2789869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GLI ALTRI</a:t>
            </a:r>
            <a:endParaRPr lang="it-IT" sz="1600" dirty="0"/>
          </a:p>
        </p:txBody>
      </p:sp>
      <p:cxnSp>
        <p:nvCxnSpPr>
          <p:cNvPr id="23" name="Connettore 2 22"/>
          <p:cNvCxnSpPr/>
          <p:nvPr/>
        </p:nvCxnSpPr>
        <p:spPr>
          <a:xfrm>
            <a:off x="1331640" y="4437112"/>
            <a:ext cx="5655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123728" y="4293096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PUO’ ESSERE</a:t>
            </a:r>
            <a:endParaRPr lang="it-IT" sz="1600" dirty="0"/>
          </a:p>
        </p:txBody>
      </p:sp>
      <p:sp>
        <p:nvSpPr>
          <p:cNvPr id="25" name="Freccia a destra 24"/>
          <p:cNvSpPr/>
          <p:nvPr/>
        </p:nvSpPr>
        <p:spPr>
          <a:xfrm>
            <a:off x="3563888" y="4077072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Freccia a destra 25"/>
          <p:cNvSpPr/>
          <p:nvPr/>
        </p:nvSpPr>
        <p:spPr>
          <a:xfrm>
            <a:off x="3563888" y="4631650"/>
            <a:ext cx="576064" cy="2375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a destra 26"/>
          <p:cNvSpPr/>
          <p:nvPr/>
        </p:nvSpPr>
        <p:spPr>
          <a:xfrm>
            <a:off x="3563888" y="5193196"/>
            <a:ext cx="576064" cy="1800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CasellaDiTesto 27"/>
          <p:cNvSpPr txBox="1"/>
          <p:nvPr/>
        </p:nvSpPr>
        <p:spPr>
          <a:xfrm>
            <a:off x="4369883" y="3907795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RIFLESSO</a:t>
            </a:r>
            <a:endParaRPr lang="it-IT" sz="16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4369883" y="5112811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AUTOMATICO</a:t>
            </a:r>
            <a:endParaRPr lang="it-IT" sz="16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012160" y="4333984"/>
            <a:ext cx="2232248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è controllato dal sistema </a:t>
            </a:r>
            <a:r>
              <a:rPr lang="it-IT" dirty="0" err="1" smtClean="0"/>
              <a:t>nerv</a:t>
            </a:r>
            <a:r>
              <a:rPr lang="it-IT" dirty="0" smtClean="0"/>
              <a:t> </a:t>
            </a:r>
            <a:r>
              <a:rPr lang="it-IT" dirty="0" err="1" smtClean="0"/>
              <a:t>centr</a:t>
            </a:r>
            <a:endParaRPr lang="it-IT" dirty="0"/>
          </a:p>
        </p:txBody>
      </p:sp>
      <p:sp>
        <p:nvSpPr>
          <p:cNvPr id="35" name="CasellaDiTesto 34"/>
          <p:cNvSpPr txBox="1"/>
          <p:nvPr/>
        </p:nvSpPr>
        <p:spPr>
          <a:xfrm>
            <a:off x="4329199" y="4487872"/>
            <a:ext cx="1427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VOLONTARIO</a:t>
            </a:r>
            <a:endParaRPr lang="it-IT" sz="1600" dirty="0"/>
          </a:p>
        </p:txBody>
      </p:sp>
      <p:sp>
        <p:nvSpPr>
          <p:cNvPr id="36" name="CasellaDiTesto 35"/>
          <p:cNvSpPr txBox="1"/>
          <p:nvPr/>
        </p:nvSpPr>
        <p:spPr>
          <a:xfrm>
            <a:off x="5657702" y="3646765"/>
            <a:ext cx="2578381" cy="6463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sono controllati dal midollo spinale</a:t>
            </a:r>
            <a:endParaRPr lang="it-IT" dirty="0"/>
          </a:p>
        </p:txBody>
      </p:sp>
      <p:sp>
        <p:nvSpPr>
          <p:cNvPr id="37" name="CasellaDiTesto 36"/>
          <p:cNvSpPr txBox="1"/>
          <p:nvPr/>
        </p:nvSpPr>
        <p:spPr>
          <a:xfrm>
            <a:off x="5756493" y="5193196"/>
            <a:ext cx="2479590" cy="120032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sono controllati dal midollo spinale </a:t>
            </a:r>
            <a:r>
              <a:rPr lang="it-IT" dirty="0" err="1" smtClean="0"/>
              <a:t>poiche</a:t>
            </a:r>
            <a:r>
              <a:rPr lang="it-IT" dirty="0" smtClean="0"/>
              <a:t>’ sono gesti oramai appresi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591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04664"/>
            <a:ext cx="820891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IL MOVIMENTO SI SVILUPPA ATTRAVERSO LA FORMAZIONE DI</a:t>
            </a:r>
            <a:endParaRPr lang="it-IT" sz="2400" dirty="0"/>
          </a:p>
        </p:txBody>
      </p:sp>
      <p:sp>
        <p:nvSpPr>
          <p:cNvPr id="3" name="Freccia in giù 2"/>
          <p:cNvSpPr/>
          <p:nvPr/>
        </p:nvSpPr>
        <p:spPr>
          <a:xfrm flipH="1">
            <a:off x="1331640" y="866329"/>
            <a:ext cx="360040" cy="1122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in giù 3"/>
          <p:cNvSpPr/>
          <p:nvPr/>
        </p:nvSpPr>
        <p:spPr>
          <a:xfrm>
            <a:off x="4211960" y="866329"/>
            <a:ext cx="360040" cy="1122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7092280" y="866329"/>
            <a:ext cx="360040" cy="11225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467544" y="2276872"/>
            <a:ext cx="2376264" cy="1754326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SCHEMA CORPOREO</a:t>
            </a:r>
          </a:p>
          <a:p>
            <a:r>
              <a:rPr lang="it-IT" dirty="0" smtClean="0"/>
              <a:t>(percezione del proprio corpo in relazione all’ambiente, agli oggetti e agli altri)</a:t>
            </a:r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491880" y="2276872"/>
            <a:ext cx="2160240" cy="175432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SCHEMI MOTORI </a:t>
            </a:r>
            <a:r>
              <a:rPr lang="it-IT" dirty="0" smtClean="0"/>
              <a:t>ELEMENTARI</a:t>
            </a:r>
          </a:p>
          <a:p>
            <a:r>
              <a:rPr lang="it-IT" dirty="0" smtClean="0"/>
              <a:t>(primi movimenti alla base di ogni movimento successivo)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372200" y="2348880"/>
            <a:ext cx="2160240" cy="1754326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dirty="0" smtClean="0"/>
              <a:t>ABILITA’ MOTORIE </a:t>
            </a:r>
            <a:r>
              <a:rPr lang="it-IT" dirty="0" smtClean="0"/>
              <a:t>SPECIFICHE</a:t>
            </a:r>
          </a:p>
          <a:p>
            <a:r>
              <a:rPr lang="it-IT" dirty="0" smtClean="0"/>
              <a:t>(</a:t>
            </a:r>
            <a:r>
              <a:rPr lang="it-IT" dirty="0" err="1" smtClean="0"/>
              <a:t>perfezionam</a:t>
            </a:r>
            <a:r>
              <a:rPr lang="it-IT" dirty="0" smtClean="0"/>
              <a:t>. degli schemi motori elementari)</a:t>
            </a:r>
          </a:p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4293096"/>
            <a:ext cx="8064896" cy="923330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latin typeface="Arial" pitchFamily="34" charset="0"/>
                <a:cs typeface="Arial" pitchFamily="34" charset="0"/>
              </a:rPr>
              <a:t>IL MOVIMENTO E’ LINGUAGGIO SOCIALE </a:t>
            </a:r>
          </a:p>
          <a:p>
            <a:pPr algn="ctr"/>
            <a:r>
              <a:rPr lang="it-IT" b="1" dirty="0" smtClean="0">
                <a:latin typeface="Arial" pitchFamily="34" charset="0"/>
                <a:cs typeface="Arial" pitchFamily="34" charset="0"/>
              </a:rPr>
              <a:t>IN QUANTO TRASMETTE SIGNIFICATI</a:t>
            </a:r>
          </a:p>
          <a:p>
            <a:endParaRPr lang="it-IT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68062" y="5472287"/>
            <a:ext cx="8064378" cy="923330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IL MOVIMENTO E’ LINGUAGGIO ESPRESSIVO  IN QUANTO COMUNICA UNO STATO INTERIORE ATTRAVERSO VARIE FORME ESPRESSIVE </a:t>
            </a:r>
          </a:p>
          <a:p>
            <a:pPr algn="ctr"/>
            <a:r>
              <a:rPr lang="it-IT" dirty="0" smtClean="0"/>
              <a:t>(MIMO-RECITAZIONE-DANZA)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681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7544" y="476672"/>
            <a:ext cx="8064896" cy="618630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i="1" dirty="0" smtClean="0"/>
              <a:t>LA FORMAZIONE DELLO SCHEMA CORPOREO SI ACQUISISCE INTORNO AI 12 ANNI , DOPO AVER ATTRAVERSATO 4 IMPORTANTI FASI:</a:t>
            </a:r>
          </a:p>
          <a:p>
            <a:endParaRPr lang="it-IT" dirty="0"/>
          </a:p>
          <a:p>
            <a:pPr algn="ctr"/>
            <a:r>
              <a:rPr lang="it-IT" b="1" i="1" dirty="0" smtClean="0"/>
              <a:t>FASE DEL CORPO SUBITO  </a:t>
            </a:r>
          </a:p>
          <a:p>
            <a:r>
              <a:rPr lang="it-IT" dirty="0" smtClean="0"/>
              <a:t>presenza di riflessi primitivi , che sono movimenti istintivi e involontari che permettono al neonato di rispondere ad esigenze vitali come nutrirsi e proteggersi dal dolore</a:t>
            </a:r>
          </a:p>
          <a:p>
            <a:endParaRPr lang="it-IT" dirty="0"/>
          </a:p>
          <a:p>
            <a:pPr algn="ctr"/>
            <a:r>
              <a:rPr lang="it-IT" b="1" i="1" dirty="0" smtClean="0"/>
              <a:t>FASE DEL CORPO VISSUTO </a:t>
            </a:r>
          </a:p>
          <a:p>
            <a:r>
              <a:rPr lang="it-IT" dirty="0" smtClean="0"/>
              <a:t>comparsa nei primi tempi di riflessi posturali che controllano la postura e la coordinazione, diventando poi volontari.</a:t>
            </a:r>
          </a:p>
          <a:p>
            <a:r>
              <a:rPr lang="it-IT" dirty="0" smtClean="0"/>
              <a:t>si inizia </a:t>
            </a:r>
            <a:r>
              <a:rPr lang="it-IT" dirty="0" err="1" smtClean="0"/>
              <a:t>cosi’</a:t>
            </a:r>
            <a:r>
              <a:rPr lang="it-IT" dirty="0" smtClean="0"/>
              <a:t> ad esplorare l’ambiente</a:t>
            </a:r>
          </a:p>
          <a:p>
            <a:endParaRPr lang="it-IT" dirty="0"/>
          </a:p>
          <a:p>
            <a:pPr algn="ctr"/>
            <a:r>
              <a:rPr lang="it-IT" b="1" i="1" dirty="0" smtClean="0"/>
              <a:t>FASE DEL CORPO PERCEPITO  </a:t>
            </a:r>
          </a:p>
          <a:p>
            <a:r>
              <a:rPr lang="it-IT" dirty="0" smtClean="0"/>
              <a:t>l’attenzione si sposta verso il proprio corpo.ci si rende conto che </a:t>
            </a:r>
            <a:r>
              <a:rPr lang="it-IT" dirty="0" err="1" smtClean="0"/>
              <a:t>e’</a:t>
            </a:r>
            <a:r>
              <a:rPr lang="it-IT" dirty="0" smtClean="0"/>
              <a:t> formato da due </a:t>
            </a:r>
            <a:r>
              <a:rPr lang="it-IT" dirty="0" err="1" smtClean="0"/>
              <a:t>meta’</a:t>
            </a:r>
            <a:r>
              <a:rPr lang="it-IT" dirty="0" smtClean="0"/>
              <a:t> , una </a:t>
            </a:r>
            <a:r>
              <a:rPr lang="it-IT" dirty="0" err="1" smtClean="0"/>
              <a:t>sx</a:t>
            </a:r>
            <a:r>
              <a:rPr lang="it-IT" dirty="0" smtClean="0"/>
              <a:t> ed una dx, e si acquisisce la cognizione dello spazio e del tempo</a:t>
            </a:r>
          </a:p>
          <a:p>
            <a:endParaRPr lang="it-IT" dirty="0"/>
          </a:p>
          <a:p>
            <a:pPr algn="ctr"/>
            <a:r>
              <a:rPr lang="it-IT" b="1" i="1" dirty="0" smtClean="0"/>
              <a:t>FASE DEL CORPO RAPPRESENTATO  </a:t>
            </a:r>
          </a:p>
          <a:p>
            <a:r>
              <a:rPr lang="it-IT" dirty="0" smtClean="0"/>
              <a:t>quando si inizia ad avere il controllo del proprio corpo e si riesce a progettare il movimento in anticipo , immaginandoselo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714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548680"/>
            <a:ext cx="8352928" cy="523220"/>
          </a:xfrm>
          <a:prstGeom prst="rect">
            <a:avLst/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   INCONTRO CON L’ANATOMIA – IL CORPO UMANO</a:t>
            </a:r>
            <a:endParaRPr lang="it-IT" sz="28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41214" y="1976395"/>
            <a:ext cx="2016224" cy="36933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IL CORPO UMANO</a:t>
            </a:r>
            <a:endParaRPr lang="it-IT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1259632" y="2345727"/>
            <a:ext cx="0" cy="3531545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1259632" y="392683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è attraversato da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051720" y="2563017"/>
            <a:ext cx="3456384" cy="646331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PIANI TRASVERSALI</a:t>
            </a:r>
          </a:p>
          <a:p>
            <a:r>
              <a:rPr lang="it-IT" dirty="0" smtClean="0"/>
              <a:t>paralleli al pavimento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987824" y="3700703"/>
            <a:ext cx="3456384" cy="923330"/>
          </a:xfrm>
          <a:prstGeom prst="rect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PIANI FRONTALI </a:t>
            </a:r>
          </a:p>
          <a:p>
            <a:r>
              <a:rPr lang="it-IT" dirty="0" smtClean="0"/>
              <a:t>perpendicolari a quelli trasversali e paralleli alla fronte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907704" y="5007336"/>
            <a:ext cx="3456384" cy="923330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b="1" i="1" dirty="0" smtClean="0"/>
              <a:t>PIANI SAGITTALI</a:t>
            </a:r>
          </a:p>
          <a:p>
            <a:r>
              <a:rPr lang="it-IT" dirty="0" smtClean="0"/>
              <a:t>perpendicolari a quelli trasversali e a quelli frontali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655676" y="1351301"/>
            <a:ext cx="5832648" cy="369332"/>
          </a:xfrm>
          <a:prstGeom prst="rect">
            <a:avLst/>
          </a:prstGeo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ANATOMIA: SCIENZA CHE STUDIA IL CORPO UMANO</a:t>
            </a:r>
            <a:endParaRPr lang="it-IT" b="1" dirty="0"/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14" y="2172800"/>
            <a:ext cx="2449586" cy="3704472"/>
          </a:xfrm>
          <a:prstGeom prst="rect">
            <a:avLst/>
          </a:prstGeom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42109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99592" y="515392"/>
            <a:ext cx="7128792" cy="646331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dirty="0" smtClean="0"/>
              <a:t>IL CORPO UMANO E’ FORMATO DA </a:t>
            </a:r>
            <a:endParaRPr lang="it-IT" sz="3600" dirty="0"/>
          </a:p>
        </p:txBody>
      </p:sp>
      <p:sp>
        <p:nvSpPr>
          <p:cNvPr id="6" name="Freccia in giù 5"/>
          <p:cNvSpPr/>
          <p:nvPr/>
        </p:nvSpPr>
        <p:spPr>
          <a:xfrm>
            <a:off x="1199304" y="1161723"/>
            <a:ext cx="216024" cy="68310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72512" y="1887234"/>
            <a:ext cx="1152128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CELLULE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8" name="Freccia in giù 7"/>
          <p:cNvSpPr/>
          <p:nvPr/>
        </p:nvSpPr>
        <p:spPr>
          <a:xfrm>
            <a:off x="3059832" y="1161724"/>
            <a:ext cx="216024" cy="68310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572712" y="1888699"/>
            <a:ext cx="1296144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TESSUTI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10" name="Freccia in giù 9"/>
          <p:cNvSpPr/>
          <p:nvPr/>
        </p:nvSpPr>
        <p:spPr>
          <a:xfrm>
            <a:off x="5148064" y="1161723"/>
            <a:ext cx="216024" cy="68310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4644008" y="1888699"/>
            <a:ext cx="144016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ORGANI</a:t>
            </a:r>
            <a:endParaRPr lang="it-IT" b="1" dirty="0"/>
          </a:p>
        </p:txBody>
      </p:sp>
      <p:sp>
        <p:nvSpPr>
          <p:cNvPr id="12" name="Freccia in giù 11"/>
          <p:cNvSpPr/>
          <p:nvPr/>
        </p:nvSpPr>
        <p:spPr>
          <a:xfrm>
            <a:off x="7333115" y="1161724"/>
            <a:ext cx="216024" cy="726975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6768244" y="1899744"/>
            <a:ext cx="1296144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APPARATI</a:t>
            </a:r>
            <a:endParaRPr lang="it-IT" b="1" dirty="0"/>
          </a:p>
        </p:txBody>
      </p:sp>
      <p:cxnSp>
        <p:nvCxnSpPr>
          <p:cNvPr id="17" name="Connettore 2 16"/>
          <p:cNvCxnSpPr/>
          <p:nvPr/>
        </p:nvCxnSpPr>
        <p:spPr>
          <a:xfrm>
            <a:off x="3815916" y="209312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53210" y="2718212"/>
            <a:ext cx="1908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SONO FORMATE DA 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11483" y="3429000"/>
            <a:ext cx="151216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MEMBRANA che riveste la cellula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11483" y="4365104"/>
            <a:ext cx="151216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CITOPLASMA sostanza </a:t>
            </a:r>
            <a:r>
              <a:rPr lang="it-IT" sz="1400" dirty="0" err="1" smtClean="0"/>
              <a:t>gelatin</a:t>
            </a:r>
            <a:endParaRPr lang="it-IT" sz="1400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511483" y="5229200"/>
            <a:ext cx="1512168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400" dirty="0" smtClean="0"/>
              <a:t>NUCLEO</a:t>
            </a:r>
          </a:p>
          <a:p>
            <a:r>
              <a:rPr lang="it-IT" sz="1400" dirty="0" smtClean="0"/>
              <a:t>contiene il </a:t>
            </a:r>
            <a:r>
              <a:rPr lang="it-IT" sz="1400" dirty="0" err="1" smtClean="0"/>
              <a:t>dna</a:t>
            </a:r>
            <a:r>
              <a:rPr lang="it-IT" sz="1400" dirty="0" smtClean="0"/>
              <a:t>, che porta le istruzioni per il funzionamento dell’organismo </a:t>
            </a:r>
            <a:endParaRPr lang="it-IT" sz="1400" dirty="0"/>
          </a:p>
        </p:txBody>
      </p:sp>
      <p:sp>
        <p:nvSpPr>
          <p:cNvPr id="34" name="Freccia in giù 33"/>
          <p:cNvSpPr/>
          <p:nvPr/>
        </p:nvSpPr>
        <p:spPr>
          <a:xfrm>
            <a:off x="1267567" y="2256566"/>
            <a:ext cx="45719" cy="4616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in giù 34"/>
          <p:cNvSpPr/>
          <p:nvPr/>
        </p:nvSpPr>
        <p:spPr>
          <a:xfrm>
            <a:off x="1244707" y="3056766"/>
            <a:ext cx="45719" cy="3722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in giù 35"/>
          <p:cNvSpPr/>
          <p:nvPr/>
        </p:nvSpPr>
        <p:spPr>
          <a:xfrm>
            <a:off x="1244707" y="3952220"/>
            <a:ext cx="45719" cy="2688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in giù 36"/>
          <p:cNvSpPr/>
          <p:nvPr/>
        </p:nvSpPr>
        <p:spPr>
          <a:xfrm>
            <a:off x="1267567" y="4888324"/>
            <a:ext cx="45719" cy="340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Freccia in giù 37"/>
          <p:cNvSpPr/>
          <p:nvPr/>
        </p:nvSpPr>
        <p:spPr>
          <a:xfrm>
            <a:off x="3167844" y="2269076"/>
            <a:ext cx="45719" cy="449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CasellaDiTesto 38"/>
          <p:cNvSpPr txBox="1"/>
          <p:nvPr/>
        </p:nvSpPr>
        <p:spPr>
          <a:xfrm>
            <a:off x="2519772" y="2887489"/>
            <a:ext cx="1476164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 smtClean="0"/>
              <a:t>-</a:t>
            </a:r>
            <a:r>
              <a:rPr lang="it-IT" sz="1600" dirty="0" smtClean="0"/>
              <a:t>EPITELIALE</a:t>
            </a:r>
          </a:p>
          <a:p>
            <a:r>
              <a:rPr lang="it-IT" sz="1600" dirty="0" smtClean="0"/>
              <a:t>-MUSCOLARE</a:t>
            </a:r>
          </a:p>
          <a:p>
            <a:r>
              <a:rPr lang="it-IT" sz="1600" dirty="0" smtClean="0"/>
              <a:t>-NERVOSO</a:t>
            </a:r>
          </a:p>
          <a:p>
            <a:r>
              <a:rPr lang="it-IT" sz="1600" dirty="0" smtClean="0"/>
              <a:t>-CONNETT</a:t>
            </a:r>
            <a:endParaRPr lang="it-IT" sz="1600" dirty="0"/>
          </a:p>
        </p:txBody>
      </p:sp>
      <p:sp>
        <p:nvSpPr>
          <p:cNvPr id="40" name="Freccia in giù 39"/>
          <p:cNvSpPr/>
          <p:nvPr/>
        </p:nvSpPr>
        <p:spPr>
          <a:xfrm>
            <a:off x="7395408" y="2269076"/>
            <a:ext cx="45719" cy="9738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CasellaDiTesto 40"/>
          <p:cNvSpPr txBox="1"/>
          <p:nvPr/>
        </p:nvSpPr>
        <p:spPr>
          <a:xfrm>
            <a:off x="6732240" y="3429000"/>
            <a:ext cx="1512168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dirty="0" smtClean="0"/>
              <a:t>-LOCOMOTORE</a:t>
            </a:r>
          </a:p>
          <a:p>
            <a:r>
              <a:rPr lang="it-IT" sz="1600" dirty="0" smtClean="0"/>
              <a:t>-DIGERENTE</a:t>
            </a:r>
          </a:p>
          <a:p>
            <a:r>
              <a:rPr lang="it-IT" sz="1600" dirty="0" smtClean="0"/>
              <a:t>-RESPIRATORIO</a:t>
            </a:r>
          </a:p>
          <a:p>
            <a:r>
              <a:rPr lang="it-IT" sz="1600" dirty="0" smtClean="0"/>
              <a:t>-CARDIOCIRCOL</a:t>
            </a:r>
          </a:p>
          <a:p>
            <a:r>
              <a:rPr lang="it-IT" sz="1600" dirty="0" smtClean="0"/>
              <a:t>-GHIANDOLARE   ENDOCRINO</a:t>
            </a:r>
          </a:p>
          <a:p>
            <a:r>
              <a:rPr lang="it-IT" sz="1600" dirty="0" smtClean="0"/>
              <a:t>-URINARIO</a:t>
            </a:r>
          </a:p>
          <a:p>
            <a:r>
              <a:rPr lang="it-IT" sz="1600" dirty="0" smtClean="0"/>
              <a:t>-TEGUMENTAR</a:t>
            </a:r>
          </a:p>
          <a:p>
            <a:r>
              <a:rPr lang="it-IT" sz="1600" dirty="0" smtClean="0"/>
              <a:t>-GENITALE</a:t>
            </a:r>
          </a:p>
          <a:p>
            <a:r>
              <a:rPr lang="it-IT" sz="1600" dirty="0" smtClean="0"/>
              <a:t>-SISTEMA NERV</a:t>
            </a:r>
          </a:p>
        </p:txBody>
      </p:sp>
      <p:cxnSp>
        <p:nvCxnSpPr>
          <p:cNvPr id="30" name="Connettore 2 29"/>
          <p:cNvCxnSpPr/>
          <p:nvPr/>
        </p:nvCxnSpPr>
        <p:spPr>
          <a:xfrm>
            <a:off x="1924640" y="2071900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>
            <a:off x="6120172" y="2085201"/>
            <a:ext cx="64807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Risultati immagini per figura corpo uman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844" y="4221088"/>
            <a:ext cx="2412085" cy="24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6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sultati immagini per posizioni fondamentali del cor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636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395</Words>
  <Application>Microsoft Office PowerPoint</Application>
  <PresentationFormat>Presentazione su schermo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ESPRIMERSI ATTRAVERSO IL MOVIMENTO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ESPRIMERSI ATTRAVERSO IL MOVIMENTO</dc:title>
  <dc:creator>User1</dc:creator>
  <cp:lastModifiedBy>User1</cp:lastModifiedBy>
  <cp:revision>31</cp:revision>
  <dcterms:created xsi:type="dcterms:W3CDTF">2016-10-23T08:20:56Z</dcterms:created>
  <dcterms:modified xsi:type="dcterms:W3CDTF">2016-10-27T18:10:46Z</dcterms:modified>
</cp:coreProperties>
</file>